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9"/>
  </p:notesMasterIdLst>
  <p:sldIdLst>
    <p:sldId id="256" r:id="rId2"/>
    <p:sldId id="257" r:id="rId3"/>
    <p:sldId id="269" r:id="rId4"/>
    <p:sldId id="285" r:id="rId5"/>
    <p:sldId id="259" r:id="rId6"/>
    <p:sldId id="264" r:id="rId7"/>
    <p:sldId id="263" r:id="rId8"/>
    <p:sldId id="296" r:id="rId9"/>
    <p:sldId id="295" r:id="rId10"/>
    <p:sldId id="297" r:id="rId11"/>
    <p:sldId id="324" r:id="rId12"/>
    <p:sldId id="313" r:id="rId13"/>
    <p:sldId id="275" r:id="rId14"/>
    <p:sldId id="267" r:id="rId15"/>
    <p:sldId id="261" r:id="rId16"/>
    <p:sldId id="317" r:id="rId17"/>
    <p:sldId id="318" r:id="rId18"/>
    <p:sldId id="298" r:id="rId19"/>
    <p:sldId id="300" r:id="rId20"/>
    <p:sldId id="325" r:id="rId21"/>
    <p:sldId id="299" r:id="rId22"/>
    <p:sldId id="301" r:id="rId23"/>
    <p:sldId id="319" r:id="rId24"/>
    <p:sldId id="321" r:id="rId25"/>
    <p:sldId id="262" r:id="rId26"/>
    <p:sldId id="303" r:id="rId27"/>
    <p:sldId id="304" r:id="rId28"/>
    <p:sldId id="320" r:id="rId29"/>
    <p:sldId id="306" r:id="rId30"/>
    <p:sldId id="307" r:id="rId31"/>
    <p:sldId id="308" r:id="rId32"/>
    <p:sldId id="309" r:id="rId33"/>
    <p:sldId id="322" r:id="rId34"/>
    <p:sldId id="310" r:id="rId35"/>
    <p:sldId id="323" r:id="rId36"/>
    <p:sldId id="312" r:id="rId37"/>
    <p:sldId id="326" r:id="rId38"/>
    <p:sldId id="315" r:id="rId39"/>
    <p:sldId id="314" r:id="rId40"/>
    <p:sldId id="316" r:id="rId41"/>
    <p:sldId id="277" r:id="rId42"/>
    <p:sldId id="327" r:id="rId43"/>
    <p:sldId id="328" r:id="rId44"/>
    <p:sldId id="329" r:id="rId45"/>
    <p:sldId id="331" r:id="rId46"/>
    <p:sldId id="332" r:id="rId47"/>
    <p:sldId id="335" r:id="rId48"/>
    <p:sldId id="333" r:id="rId49"/>
    <p:sldId id="330" r:id="rId50"/>
    <p:sldId id="294" r:id="rId51"/>
    <p:sldId id="334" r:id="rId52"/>
    <p:sldId id="336" r:id="rId53"/>
    <p:sldId id="337" r:id="rId54"/>
    <p:sldId id="338" r:id="rId55"/>
    <p:sldId id="339" r:id="rId56"/>
    <p:sldId id="340" r:id="rId57"/>
    <p:sldId id="266"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Lato" panose="020B0604020202020204" pitchFamily="34" charset="0"/>
      <p:regular r:id="rId64"/>
      <p:bold r:id="rId65"/>
      <p:italic r:id="rId66"/>
      <p:boldItalic r:id="rId67"/>
    </p:embeddedFont>
    <p:embeddedFont>
      <p:font typeface="Montserrat" panose="020B0604020202020204" pitchFamily="2" charset="0"/>
      <p:regular r:id="rId68"/>
      <p:bold r:id="rId69"/>
      <p:italic r:id="rId70"/>
      <p:boldItalic r:id="rId71"/>
    </p:embeddedFont>
    <p:embeddedFont>
      <p:font typeface="Raleway"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8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p:cViewPr varScale="1">
        <p:scale>
          <a:sx n="108" d="100"/>
          <a:sy n="108" d="100"/>
        </p:scale>
        <p:origin x="76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8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982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53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239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21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10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4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54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869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64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38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20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6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071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068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34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383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726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428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838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93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263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10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915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444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66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aaa6d39ba0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aaa6d39ba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155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173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039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190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970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355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267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50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97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3746237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613746237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4681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61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700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784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86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8191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78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2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 name="Google Shape;57;p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package" Target="../embeddings/Microsoft_Excel_Worksheet.xlsx"/></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1.emf"/><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5.sv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hyperlink" Target="https://www.linkedin.com/in/julian-horvath/" TargetMode="Externa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Anfitri&#243;n.xlsx"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em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68848" y="399640"/>
            <a:ext cx="7351915" cy="153282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900" dirty="0"/>
              <a:t>¿Por qué algunos países logran mayor cantidad de medallas?</a:t>
            </a:r>
            <a:endParaRPr sz="3900" dirty="0"/>
          </a:p>
        </p:txBody>
      </p:sp>
      <p:pic>
        <p:nvPicPr>
          <p:cNvPr id="3" name="Imagen 2">
            <a:extLst>
              <a:ext uri="{FF2B5EF4-FFF2-40B4-BE49-F238E27FC236}">
                <a16:creationId xmlns:a16="http://schemas.microsoft.com/office/drawing/2014/main" id="{70B1C7A1-0DCB-4DE0-BB31-02B8B0E92BFF}"/>
              </a:ext>
            </a:extLst>
          </p:cNvPr>
          <p:cNvPicPr>
            <a:picLocks noChangeAspect="1"/>
          </p:cNvPicPr>
          <p:nvPr/>
        </p:nvPicPr>
        <p:blipFill>
          <a:blip r:embed="rId3"/>
          <a:stretch>
            <a:fillRect/>
          </a:stretch>
        </p:blipFill>
        <p:spPr>
          <a:xfrm>
            <a:off x="2658140" y="3033822"/>
            <a:ext cx="3827720" cy="1767131"/>
          </a:xfrm>
          <a:prstGeom prst="rect">
            <a:avLst/>
          </a:prstGeom>
        </p:spPr>
      </p:pic>
      <p:sp>
        <p:nvSpPr>
          <p:cNvPr id="4" name="CuadroTexto 3">
            <a:extLst>
              <a:ext uri="{FF2B5EF4-FFF2-40B4-BE49-F238E27FC236}">
                <a16:creationId xmlns:a16="http://schemas.microsoft.com/office/drawing/2014/main" id="{FBEA03EE-C7A3-4F92-9FD6-FFD1EC386A4D}"/>
              </a:ext>
            </a:extLst>
          </p:cNvPr>
          <p:cNvSpPr txBox="1"/>
          <p:nvPr/>
        </p:nvSpPr>
        <p:spPr>
          <a:xfrm>
            <a:off x="168848" y="2069805"/>
            <a:ext cx="1933852" cy="338554"/>
          </a:xfrm>
          <a:prstGeom prst="rect">
            <a:avLst/>
          </a:prstGeom>
          <a:noFill/>
        </p:spPr>
        <p:txBody>
          <a:bodyPr wrap="square" rtlCol="0">
            <a:spAutoFit/>
          </a:bodyPr>
          <a:lstStyle/>
          <a:p>
            <a:r>
              <a:rPr lang="en-US" sz="1600" dirty="0">
                <a:solidFill>
                  <a:schemeClr val="dk2"/>
                </a:solidFill>
                <a:latin typeface="Raleway"/>
                <a:sym typeface="Raleway"/>
              </a:rPr>
              <a:t>Por Juli</a:t>
            </a:r>
            <a:r>
              <a:rPr lang="es-AR" sz="1600" dirty="0">
                <a:solidFill>
                  <a:schemeClr val="dk2"/>
                </a:solidFill>
                <a:latin typeface="Raleway"/>
                <a:sym typeface="Raleway"/>
              </a:rPr>
              <a:t>án Horvath</a:t>
            </a:r>
            <a:endParaRPr lang="en-US" sz="1600" dirty="0">
              <a:solidFill>
                <a:schemeClr val="dk2"/>
              </a:solidFill>
              <a:latin typeface="Raleway"/>
              <a:sym typeface="Raleway"/>
            </a:endParaRPr>
          </a:p>
        </p:txBody>
      </p:sp>
      <p:sp>
        <p:nvSpPr>
          <p:cNvPr id="2" name="Rectángulo 1">
            <a:extLst>
              <a:ext uri="{FF2B5EF4-FFF2-40B4-BE49-F238E27FC236}">
                <a16:creationId xmlns:a16="http://schemas.microsoft.com/office/drawing/2014/main" id="{7595849B-D852-41B2-8801-C9100C4FC56E}"/>
              </a:ext>
            </a:extLst>
          </p:cNvPr>
          <p:cNvSpPr/>
          <p:nvPr/>
        </p:nvSpPr>
        <p:spPr>
          <a:xfrm>
            <a:off x="8534400" y="0"/>
            <a:ext cx="609600" cy="51435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85C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pic>
        <p:nvPicPr>
          <p:cNvPr id="6" name="Imagen 5">
            <a:extLst>
              <a:ext uri="{FF2B5EF4-FFF2-40B4-BE49-F238E27FC236}">
                <a16:creationId xmlns:a16="http://schemas.microsoft.com/office/drawing/2014/main" id="{E89CE89C-C290-4A84-ADDB-E61AD7088026}"/>
              </a:ext>
            </a:extLst>
          </p:cNvPr>
          <p:cNvPicPr>
            <a:picLocks noChangeAspect="1"/>
          </p:cNvPicPr>
          <p:nvPr/>
        </p:nvPicPr>
        <p:blipFill>
          <a:blip r:embed="rId4"/>
          <a:stretch>
            <a:fillRect/>
          </a:stretch>
        </p:blipFill>
        <p:spPr>
          <a:xfrm>
            <a:off x="199568" y="417523"/>
            <a:ext cx="3991096" cy="4437321"/>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05412" y="834742"/>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Progresión Presupuestaria </a:t>
            </a:r>
          </a:p>
          <a:p>
            <a:pPr marL="0" indent="0" algn="ctr">
              <a:buFont typeface="Lato"/>
              <a:buNone/>
            </a:pPr>
            <a:r>
              <a:rPr lang="es-AR" sz="2200" dirty="0">
                <a:solidFill>
                  <a:schemeClr val="accent6"/>
                </a:solidFill>
                <a:latin typeface="Raleway"/>
                <a:ea typeface="Raleway"/>
                <a:cs typeface="Raleway"/>
                <a:sym typeface="Raleway"/>
              </a:rPr>
              <a:t>(en MM de U$D)</a:t>
            </a:r>
          </a:p>
          <a:p>
            <a:pPr marL="0" indent="0">
              <a:buFont typeface="Lato"/>
              <a:buNone/>
            </a:pPr>
            <a:endParaRPr lang="en-US" dirty="0"/>
          </a:p>
        </p:txBody>
      </p:sp>
    </p:spTree>
    <p:extLst>
      <p:ext uri="{BB962C8B-B14F-4D97-AF65-F5344CB8AC3E}">
        <p14:creationId xmlns:p14="http://schemas.microsoft.com/office/powerpoint/2010/main" val="280873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05412" y="834742"/>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Progresión Presupuestaria </a:t>
            </a:r>
          </a:p>
          <a:p>
            <a:pPr marL="0" indent="0" algn="ctr">
              <a:buFont typeface="Lato"/>
              <a:buNone/>
            </a:pPr>
            <a:r>
              <a:rPr lang="es-AR" sz="2200" dirty="0">
                <a:solidFill>
                  <a:schemeClr val="accent6"/>
                </a:solidFill>
                <a:latin typeface="Raleway"/>
                <a:ea typeface="Raleway"/>
                <a:cs typeface="Raleway"/>
                <a:sym typeface="Raleway"/>
              </a:rPr>
              <a:t>(en %)</a:t>
            </a:r>
          </a:p>
          <a:p>
            <a:pPr marL="0" indent="0">
              <a:buFont typeface="Lato"/>
              <a:buNone/>
            </a:pPr>
            <a:endParaRPr lang="en-US" dirty="0"/>
          </a:p>
        </p:txBody>
      </p:sp>
      <p:pic>
        <p:nvPicPr>
          <p:cNvPr id="4" name="Imagen 3">
            <a:extLst>
              <a:ext uri="{FF2B5EF4-FFF2-40B4-BE49-F238E27FC236}">
                <a16:creationId xmlns:a16="http://schemas.microsoft.com/office/drawing/2014/main" id="{5D18B044-ACD5-4718-91CE-199E9AF0C247}"/>
              </a:ext>
            </a:extLst>
          </p:cNvPr>
          <p:cNvPicPr>
            <a:picLocks noChangeAspect="1"/>
          </p:cNvPicPr>
          <p:nvPr/>
        </p:nvPicPr>
        <p:blipFill>
          <a:blip r:embed="rId4"/>
          <a:stretch>
            <a:fillRect/>
          </a:stretch>
        </p:blipFill>
        <p:spPr>
          <a:xfrm>
            <a:off x="575142" y="343786"/>
            <a:ext cx="3530270" cy="4455928"/>
          </a:xfrm>
          <a:prstGeom prst="rect">
            <a:avLst/>
          </a:prstGeom>
        </p:spPr>
      </p:pic>
    </p:spTree>
    <p:extLst>
      <p:ext uri="{BB962C8B-B14F-4D97-AF65-F5344CB8AC3E}">
        <p14:creationId xmlns:p14="http://schemas.microsoft.com/office/powerpoint/2010/main" val="387583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Imagen 2">
            <a:extLst>
              <a:ext uri="{FF2B5EF4-FFF2-40B4-BE49-F238E27FC236}">
                <a16:creationId xmlns:a16="http://schemas.microsoft.com/office/drawing/2014/main" id="{B768DCB8-A737-4D41-BD1E-E77B6CFF4F27}"/>
              </a:ext>
            </a:extLst>
          </p:cNvPr>
          <p:cNvPicPr>
            <a:picLocks noChangeAspect="1"/>
          </p:cNvPicPr>
          <p:nvPr/>
        </p:nvPicPr>
        <p:blipFill>
          <a:blip r:embed="rId3"/>
          <a:stretch>
            <a:fillRect/>
          </a:stretch>
        </p:blipFill>
        <p:spPr>
          <a:xfrm>
            <a:off x="0" y="0"/>
            <a:ext cx="9143999" cy="5133242"/>
          </a:xfrm>
          <a:prstGeom prst="rect">
            <a:avLst/>
          </a:prstGeom>
        </p:spPr>
      </p:pic>
    </p:spTree>
    <p:extLst>
      <p:ext uri="{BB962C8B-B14F-4D97-AF65-F5344CB8AC3E}">
        <p14:creationId xmlns:p14="http://schemas.microsoft.com/office/powerpoint/2010/main" val="8824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body" idx="4294967295"/>
          </p:nvPr>
        </p:nvSpPr>
        <p:spPr>
          <a:xfrm>
            <a:off x="4105412" y="834742"/>
            <a:ext cx="4669436" cy="37941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Tabla de Correlación</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Presupuesto Deportivo</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Medallas Logradas </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(trienio 2017-2019)</a:t>
            </a:r>
          </a:p>
          <a:p>
            <a:pPr marL="0" lvl="0" indent="0" algn="l" rtl="0">
              <a:spcBef>
                <a:spcPts val="600"/>
              </a:spcBef>
              <a:spcAft>
                <a:spcPts val="0"/>
              </a:spcAft>
              <a:buNone/>
            </a:pPr>
            <a:endParaRPr lang="en-US" sz="2400" dirty="0"/>
          </a:p>
        </p:txBody>
      </p:sp>
      <p:grpSp>
        <p:nvGrpSpPr>
          <p:cNvPr id="322" name="Google Shape;322;p31"/>
          <p:cNvGrpSpPr/>
          <p:nvPr/>
        </p:nvGrpSpPr>
        <p:grpSpPr>
          <a:xfrm>
            <a:off x="369152" y="127009"/>
            <a:ext cx="3189984" cy="4804693"/>
            <a:chOff x="2547150" y="238125"/>
            <a:chExt cx="2525675" cy="5238750"/>
          </a:xfrm>
        </p:grpSpPr>
        <p:sp>
          <p:nvSpPr>
            <p:cNvPr id="323" name="Google Shape;323;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9;p16">
            <a:extLst>
              <a:ext uri="{FF2B5EF4-FFF2-40B4-BE49-F238E27FC236}">
                <a16:creationId xmlns:a16="http://schemas.microsoft.com/office/drawing/2014/main" id="{E91755F2-56D4-41D5-AFFA-5C8FF36CFBD8}"/>
              </a:ext>
            </a:extLst>
          </p:cNvPr>
          <p:cNvSpPr txBox="1">
            <a:spLocks noGrp="1"/>
          </p:cNvSpPr>
          <p:nvPr>
            <p:ph type="sldNum" idx="12"/>
          </p:nvPr>
        </p:nvSpPr>
        <p:spPr>
          <a:xfrm>
            <a:off x="0" y="0"/>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1</a:t>
            </a:r>
            <a:endParaRPr sz="2000" dirty="0"/>
          </a:p>
        </p:txBody>
      </p:sp>
      <p:pic>
        <p:nvPicPr>
          <p:cNvPr id="12" name="Imagen 11">
            <a:extLst>
              <a:ext uri="{FF2B5EF4-FFF2-40B4-BE49-F238E27FC236}">
                <a16:creationId xmlns:a16="http://schemas.microsoft.com/office/drawing/2014/main" id="{A366486B-95C7-4C26-A77C-64367F213032}"/>
              </a:ext>
            </a:extLst>
          </p:cNvPr>
          <p:cNvPicPr>
            <a:picLocks noChangeAspect="1"/>
          </p:cNvPicPr>
          <p:nvPr/>
        </p:nvPicPr>
        <p:blipFill>
          <a:blip r:embed="rId3"/>
          <a:stretch>
            <a:fillRect/>
          </a:stretch>
        </p:blipFill>
        <p:spPr>
          <a:xfrm>
            <a:off x="7932420" y="4502266"/>
            <a:ext cx="1066800" cy="492506"/>
          </a:xfrm>
          <a:prstGeom prst="rect">
            <a:avLst/>
          </a:prstGeom>
        </p:spPr>
      </p:pic>
      <p:pic>
        <p:nvPicPr>
          <p:cNvPr id="3" name="Imagen 2">
            <a:extLst>
              <a:ext uri="{FF2B5EF4-FFF2-40B4-BE49-F238E27FC236}">
                <a16:creationId xmlns:a16="http://schemas.microsoft.com/office/drawing/2014/main" id="{5F23D507-DB71-4DF0-8BE8-6CD4D3756B57}"/>
              </a:ext>
            </a:extLst>
          </p:cNvPr>
          <p:cNvPicPr>
            <a:picLocks noChangeAspect="1"/>
          </p:cNvPicPr>
          <p:nvPr/>
        </p:nvPicPr>
        <p:blipFill>
          <a:blip r:embed="rId4"/>
          <a:stretch>
            <a:fillRect/>
          </a:stretch>
        </p:blipFill>
        <p:spPr>
          <a:xfrm>
            <a:off x="446567" y="559981"/>
            <a:ext cx="3040912" cy="40235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2" name="Imagen 1">
            <a:extLst>
              <a:ext uri="{FF2B5EF4-FFF2-40B4-BE49-F238E27FC236}">
                <a16:creationId xmlns:a16="http://schemas.microsoft.com/office/drawing/2014/main" id="{DE6E96A1-2FB5-4EDE-8B28-07E75E86EE51}"/>
              </a:ext>
            </a:extLst>
          </p:cNvPr>
          <p:cNvPicPr>
            <a:picLocks noChangeAspect="1"/>
          </p:cNvPicPr>
          <p:nvPr/>
        </p:nvPicPr>
        <p:blipFill>
          <a:blip r:embed="rId3"/>
          <a:stretch>
            <a:fillRect/>
          </a:stretch>
        </p:blipFill>
        <p:spPr>
          <a:xfrm>
            <a:off x="1"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16621"/>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949966"/>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600" dirty="0"/>
              <a:t>Se observan dos grandes grupos de naciones, definidos a partir de los niveles clave de u$d 12.000 - 20 medallas.</a:t>
            </a:r>
          </a:p>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Si bien existe cierta correlación entre presupuesto y medallas en el grupo inferior, dicha relación se aprecia mucho más intensa en el grupo de países que más preseas ha obtenido.</a:t>
            </a:r>
          </a:p>
          <a:p>
            <a:pPr marL="457200" lvl="0" indent="-342900" algn="l" rtl="0">
              <a:spcBef>
                <a:spcPts val="0"/>
              </a:spcBef>
              <a:spcAft>
                <a:spcPts val="0"/>
              </a:spcAft>
              <a:buSzPts val="1800"/>
              <a:buChar char="▷"/>
            </a:pPr>
            <a:endParaRPr lang="es-AR" sz="1600" dirty="0"/>
          </a:p>
          <a:p>
            <a:pPr marL="457200" lvl="0" indent="-342900" algn="l" rtl="0">
              <a:spcBef>
                <a:spcPts val="0"/>
              </a:spcBef>
              <a:spcAft>
                <a:spcPts val="0"/>
              </a:spcAft>
              <a:buSzPts val="1800"/>
              <a:buChar char="▷"/>
            </a:pPr>
            <a:r>
              <a:rPr lang="es-AR" sz="1600" dirty="0"/>
              <a:t>Las naciones representadas sobre la línea de tendencia poseen un equilibrio perfecto entre inversión en deporte y cantidad de medallas logradas (tal es el caso de Alemania).</a:t>
            </a:r>
          </a:p>
          <a:p>
            <a:pPr marL="457200" lvl="0" indent="-342900" algn="l" rtl="0">
              <a:spcBef>
                <a:spcPts val="0"/>
              </a:spcBef>
              <a:spcAft>
                <a:spcPts val="0"/>
              </a:spcAft>
              <a:buSzPts val="1800"/>
              <a:buChar char="▷"/>
            </a:pPr>
            <a:endParaRPr lang="es-AR" sz="1600" dirty="0"/>
          </a:p>
          <a:p>
            <a:pPr marL="457200" lvl="0" indent="-342900" algn="l" rtl="0">
              <a:spcBef>
                <a:spcPts val="0"/>
              </a:spcBef>
              <a:spcAft>
                <a:spcPts val="0"/>
              </a:spcAft>
              <a:buSzPts val="1800"/>
              <a:buChar char="▷"/>
            </a:pPr>
            <a:r>
              <a:rPr lang="es-AR" sz="1600" dirty="0"/>
              <a:t>El valor (cantidad de medallas) de la desviación de cada país de la línea de tendencia brindaría la ponderación de otros factores a tener en cuenta en el resultado.</a:t>
            </a:r>
            <a:endParaRPr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197312"/>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1054712"/>
            <a:ext cx="6462600" cy="3552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AR" sz="1600" dirty="0"/>
              <a:t>Para las naciones que presentan grandes desvíos por sobre la línea de tendencia (como Gran Bretaña o Italia) deberían considerarse factores tales como la cantidad de atletas (ver más adelante) o las partidas presupuestarias destinadas exclusivamente al alto rendimiento deportivo.</a:t>
            </a:r>
          </a:p>
          <a:p>
            <a:pPr marL="457200" lvl="0" indent="-342900" algn="l" rtl="0">
              <a:spcBef>
                <a:spcPts val="0"/>
              </a:spcBef>
              <a:spcAft>
                <a:spcPts val="0"/>
              </a:spcAft>
              <a:buSzPts val="1800"/>
              <a:buChar char="▷"/>
            </a:pPr>
            <a:endParaRPr lang="es-AR" sz="1600" dirty="0"/>
          </a:p>
          <a:p>
            <a:pPr marL="457200" lvl="0" indent="-342900" algn="l" rtl="0">
              <a:spcBef>
                <a:spcPts val="0"/>
              </a:spcBef>
              <a:spcAft>
                <a:spcPts val="0"/>
              </a:spcAft>
              <a:buSzPts val="1800"/>
              <a:buChar char="▷"/>
            </a:pPr>
            <a:r>
              <a:rPr lang="es-AR" sz="1600" dirty="0"/>
              <a:t>Para otras naciones que también presentan desvíos sobre la línea de tendencia (como Países Bajos y Hungría) se advierte a simple vista en sus medalleros la ponderación de ciertas especialidades deportivas.</a:t>
            </a:r>
          </a:p>
          <a:p>
            <a:pPr marL="457200" lvl="0" indent="-342900" algn="l" rtl="0">
              <a:spcBef>
                <a:spcPts val="0"/>
              </a:spcBef>
              <a:spcAft>
                <a:spcPts val="0"/>
              </a:spcAft>
              <a:buSzPts val="1800"/>
              <a:buChar char="▷"/>
            </a:pPr>
            <a:endParaRPr lang="es-AR" sz="1600" dirty="0"/>
          </a:p>
          <a:p>
            <a:pPr marL="457200" lvl="0" indent="-342900" algn="l" rtl="0">
              <a:spcBef>
                <a:spcPts val="0"/>
              </a:spcBef>
              <a:spcAft>
                <a:spcPts val="0"/>
              </a:spcAft>
              <a:buSzPts val="1800"/>
              <a:buChar char="▷"/>
            </a:pPr>
            <a:r>
              <a:rPr lang="es-AR" sz="1600" dirty="0"/>
              <a:t>Para las naciones que se encuentran por debajo de la línea de tendencia (como Francia y España) el desvío podría indicar una falta de eficacia entre el presupuesto invertido en deporte y la cantidad de medallas logradas.</a:t>
            </a:r>
          </a:p>
          <a:p>
            <a:pPr marL="114300" lvl="0" indent="0" algn="l" rtl="0">
              <a:spcBef>
                <a:spcPts val="0"/>
              </a:spcBef>
              <a:spcAft>
                <a:spcPts val="0"/>
              </a:spcAft>
              <a:buSzPts val="1800"/>
              <a:buNone/>
            </a:pPr>
            <a:endParaRPr lang="es-AR" sz="1600" dirty="0"/>
          </a:p>
          <a:p>
            <a:pPr marL="457200" lvl="0" indent="-342900" algn="l" rtl="0">
              <a:spcBef>
                <a:spcPts val="0"/>
              </a:spcBef>
              <a:spcAft>
                <a:spcPts val="0"/>
              </a:spcAft>
              <a:buSzPts val="1800"/>
              <a:buChar char="▷"/>
            </a:pPr>
            <a:endParaRPr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1380364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600" dirty="0"/>
              <a:t>La Argentina, con 3 medallas, encuentra una correlación casi perfecta entre su inversión en deporte y la cantidad de preseas logradas.</a:t>
            </a:r>
          </a:p>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Ningún otro país presenta una progresión decreciente tan clara del presupuesto deportivo en los años estudiados.</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En términos porcentuales, la variación del presupuesto deportivo argentino fue:</a:t>
            </a:r>
          </a:p>
          <a:p>
            <a:pPr marL="114300" lvl="0" indent="0" algn="l" rtl="0">
              <a:spcBef>
                <a:spcPts val="0"/>
              </a:spcBef>
              <a:spcAft>
                <a:spcPts val="0"/>
              </a:spcAft>
              <a:buSzPts val="1800"/>
              <a:buNone/>
            </a:pPr>
            <a:r>
              <a:rPr lang="en" sz="1600" dirty="0"/>
              <a:t>         </a:t>
            </a:r>
          </a:p>
          <a:p>
            <a:pPr marL="114300" lvl="0" indent="0" algn="l" rtl="0">
              <a:spcBef>
                <a:spcPts val="0"/>
              </a:spcBef>
              <a:spcAft>
                <a:spcPts val="0"/>
              </a:spcAft>
              <a:buSzPts val="1800"/>
              <a:buNone/>
            </a:pPr>
            <a:r>
              <a:rPr lang="en" sz="1600" dirty="0"/>
              <a:t>		-2017/2018 =  -54,9 %</a:t>
            </a:r>
          </a:p>
          <a:p>
            <a:pPr marL="114300" lvl="0" indent="0" algn="l" rtl="0">
              <a:spcBef>
                <a:spcPts val="0"/>
              </a:spcBef>
              <a:spcAft>
                <a:spcPts val="0"/>
              </a:spcAft>
              <a:buSzPts val="1800"/>
              <a:buNone/>
            </a:pPr>
            <a:r>
              <a:rPr lang="en" sz="1600" dirty="0"/>
              <a:t>		-2018/2019 =  -47,4 %</a:t>
            </a:r>
          </a:p>
          <a:p>
            <a:pPr marL="114300" lvl="0" indent="0" algn="l" rtl="0">
              <a:spcBef>
                <a:spcPts val="0"/>
              </a:spcBef>
              <a:spcAft>
                <a:spcPts val="0"/>
              </a:spcAft>
              <a:buSzPts val="1800"/>
              <a:buNone/>
            </a:pPr>
            <a:r>
              <a:rPr lang="en" sz="1600" dirty="0"/>
              <a:t>		-Trienio       =  -76,2 %</a:t>
            </a:r>
          </a:p>
          <a:p>
            <a:pPr marL="457200" lvl="0" indent="-342900" algn="l" rtl="0">
              <a:spcBef>
                <a:spcPts val="0"/>
              </a:spcBef>
              <a:spcAft>
                <a:spcPts val="0"/>
              </a:spcAft>
              <a:buSzPts val="1800"/>
              <a:buChar char="▷"/>
            </a:pPr>
            <a:endParaRPr lang="es-AR" sz="1600" dirty="0"/>
          </a:p>
          <a:p>
            <a:pPr marL="457200" lvl="0" indent="-342900" algn="l" rtl="0">
              <a:spcBef>
                <a:spcPts val="0"/>
              </a:spcBef>
              <a:spcAft>
                <a:spcPts val="0"/>
              </a:spcAft>
              <a:buSzPts val="1800"/>
              <a:buChar char="▷"/>
            </a:pPr>
            <a:endParaRPr lang="es-AR"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197173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950421"/>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2.</a:t>
            </a:r>
          </a:p>
          <a:p>
            <a:pPr marL="0" lvl="0" indent="0" algn="ctr" rtl="0">
              <a:spcBef>
                <a:spcPts val="0"/>
              </a:spcBef>
              <a:spcAft>
                <a:spcPts val="0"/>
              </a:spcAft>
              <a:buNone/>
            </a:pPr>
            <a:r>
              <a:rPr lang="en" dirty="0"/>
              <a:t>Demografía</a:t>
            </a:r>
            <a:endParaRPr lang="en-US" dirty="0"/>
          </a:p>
        </p:txBody>
      </p:sp>
      <p:sp>
        <p:nvSpPr>
          <p:cNvPr id="112" name="Google Shape;112;p15"/>
          <p:cNvSpPr txBox="1">
            <a:spLocks noGrp="1"/>
          </p:cNvSpPr>
          <p:nvPr>
            <p:ph type="subTitle" idx="1"/>
          </p:nvPr>
        </p:nvSpPr>
        <p:spPr>
          <a:xfrm>
            <a:off x="396063" y="2395877"/>
            <a:ext cx="8351874" cy="12748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t>
            </a:r>
            <a:r>
              <a:rPr lang="en" dirty="0"/>
              <a:t>Los países que logran mayor cantidad de medallas son aquellos que poseen mayor cantidad de habitantes”</a:t>
            </a:r>
            <a:endParaRPr dirty="0"/>
          </a:p>
        </p:txBody>
      </p:sp>
      <p:pic>
        <p:nvPicPr>
          <p:cNvPr id="5" name="Imagen 4">
            <a:extLst>
              <a:ext uri="{FF2B5EF4-FFF2-40B4-BE49-F238E27FC236}">
                <a16:creationId xmlns:a16="http://schemas.microsoft.com/office/drawing/2014/main" id="{F6397E10-EDA7-49CA-87F3-70B4EB63FFB2}"/>
              </a:ext>
            </a:extLst>
          </p:cNvPr>
          <p:cNvPicPr>
            <a:picLocks noChangeAspect="1"/>
          </p:cNvPicPr>
          <p:nvPr/>
        </p:nvPicPr>
        <p:blipFill>
          <a:blip r:embed="rId3"/>
          <a:stretch>
            <a:fillRect/>
          </a:stretch>
        </p:blipFill>
        <p:spPr>
          <a:xfrm>
            <a:off x="3767470" y="4258883"/>
            <a:ext cx="1609060" cy="742849"/>
          </a:xfrm>
          <a:prstGeom prst="rect">
            <a:avLst/>
          </a:prstGeom>
        </p:spPr>
      </p:pic>
    </p:spTree>
    <p:extLst>
      <p:ext uri="{BB962C8B-B14F-4D97-AF65-F5344CB8AC3E}">
        <p14:creationId xmlns:p14="http://schemas.microsoft.com/office/powerpoint/2010/main" val="6342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2</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05412" y="856007"/>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Progresión Demográfica </a:t>
            </a:r>
          </a:p>
          <a:p>
            <a:pPr marL="0" indent="0" algn="ctr">
              <a:buFont typeface="Lato"/>
              <a:buNone/>
            </a:pPr>
            <a:r>
              <a:rPr lang="es-AR" sz="2200" dirty="0">
                <a:solidFill>
                  <a:schemeClr val="accent6"/>
                </a:solidFill>
                <a:latin typeface="Raleway"/>
                <a:ea typeface="Raleway"/>
                <a:cs typeface="Raleway"/>
                <a:sym typeface="Raleway"/>
              </a:rPr>
              <a:t>(en Millones de Habitantes)</a:t>
            </a:r>
          </a:p>
          <a:p>
            <a:pPr marL="0" indent="0">
              <a:buFont typeface="Lato"/>
              <a:buNone/>
            </a:pPr>
            <a:endParaRPr lang="en-US" dirty="0"/>
          </a:p>
        </p:txBody>
      </p:sp>
      <p:pic>
        <p:nvPicPr>
          <p:cNvPr id="2" name="Imagen 1">
            <a:extLst>
              <a:ext uri="{FF2B5EF4-FFF2-40B4-BE49-F238E27FC236}">
                <a16:creationId xmlns:a16="http://schemas.microsoft.com/office/drawing/2014/main" id="{EBF7B04B-1858-4341-B88B-841D4466314A}"/>
              </a:ext>
            </a:extLst>
          </p:cNvPr>
          <p:cNvPicPr>
            <a:picLocks noChangeAspect="1"/>
          </p:cNvPicPr>
          <p:nvPr/>
        </p:nvPicPr>
        <p:blipFill>
          <a:blip r:embed="rId4"/>
          <a:stretch>
            <a:fillRect/>
          </a:stretch>
        </p:blipFill>
        <p:spPr>
          <a:xfrm>
            <a:off x="369152" y="318489"/>
            <a:ext cx="3680110" cy="4506522"/>
          </a:xfrm>
          <a:prstGeom prst="rect">
            <a:avLst/>
          </a:prstGeom>
        </p:spPr>
      </p:pic>
    </p:spTree>
    <p:extLst>
      <p:ext uri="{BB962C8B-B14F-4D97-AF65-F5344CB8AC3E}">
        <p14:creationId xmlns:p14="http://schemas.microsoft.com/office/powerpoint/2010/main" val="238440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93700" y="434588"/>
            <a:ext cx="7628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Observaciones Metodológicas</a:t>
            </a:r>
            <a:endParaRPr dirty="0"/>
          </a:p>
        </p:txBody>
      </p:sp>
      <p:sp>
        <p:nvSpPr>
          <p:cNvPr id="94" name="Google Shape;94;p13"/>
          <p:cNvSpPr txBox="1"/>
          <p:nvPr/>
        </p:nvSpPr>
        <p:spPr>
          <a:xfrm>
            <a:off x="893700" y="1355760"/>
            <a:ext cx="7628100" cy="2599019"/>
          </a:xfrm>
          <a:prstGeom prst="rect">
            <a:avLst/>
          </a:prstGeom>
          <a:noFill/>
          <a:ln>
            <a:noFill/>
          </a:ln>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
            </a:pPr>
            <a:r>
              <a:rPr lang="es-AR" sz="1600" dirty="0">
                <a:solidFill>
                  <a:schemeClr val="dk1"/>
                </a:solidFill>
                <a:latin typeface="Lato"/>
                <a:ea typeface="Lato"/>
                <a:cs typeface="Lato"/>
                <a:sym typeface="Lato"/>
              </a:rPr>
              <a:t>El objetivo del trabajo es cuantificar el grado de correlación existente entre algunos factores que a priori condicionarían los resultados de las delegaciones nacionales en las citas olímpicas, y la cantidad de medallas logradas.</a:t>
            </a:r>
          </a:p>
          <a:p>
            <a:pPr marL="285750" lvl="0" indent="-285750" algn="l" rtl="0">
              <a:spcBef>
                <a:spcPts val="600"/>
              </a:spcBef>
              <a:spcAft>
                <a:spcPts val="0"/>
              </a:spcAft>
              <a:buFont typeface="Wingdings" panose="05000000000000000000" pitchFamily="2" charset="2"/>
              <a:buChar char="§"/>
            </a:pPr>
            <a:r>
              <a:rPr lang="es-AR" sz="1600" dirty="0">
                <a:solidFill>
                  <a:schemeClr val="dk1"/>
                </a:solidFill>
                <a:latin typeface="Lato"/>
                <a:ea typeface="Lato"/>
                <a:cs typeface="Lato"/>
                <a:sym typeface="Lato"/>
              </a:rPr>
              <a:t>Para ello nos enfocamos en la situación argentina y decidimos contrastarla con la realidad de las naciones que conforman la Unión Europea, dada la disponibilidad y facilidad de acceso en materia estadística.</a:t>
            </a:r>
          </a:p>
          <a:p>
            <a:pPr marL="285750" lvl="0" indent="-285750" algn="l" rtl="0">
              <a:spcBef>
                <a:spcPts val="600"/>
              </a:spcBef>
              <a:spcAft>
                <a:spcPts val="0"/>
              </a:spcAft>
              <a:buFont typeface="Wingdings" panose="05000000000000000000" pitchFamily="2" charset="2"/>
              <a:buChar char="§"/>
            </a:pPr>
            <a:r>
              <a:rPr lang="es-AR" sz="1600" dirty="0">
                <a:solidFill>
                  <a:schemeClr val="dk1"/>
                </a:solidFill>
                <a:latin typeface="Lato"/>
                <a:ea typeface="Lato"/>
                <a:cs typeface="Lato"/>
                <a:sym typeface="Lato"/>
              </a:rPr>
              <a:t>De ninguna manera las conclusiones del presente deben ser interpretadas como de última instancia si no más bien exploratorias.</a:t>
            </a:r>
          </a:p>
          <a:p>
            <a:pPr marL="285750" lvl="0" indent="-285750" algn="l" rtl="0">
              <a:spcBef>
                <a:spcPts val="600"/>
              </a:spcBef>
              <a:spcAft>
                <a:spcPts val="0"/>
              </a:spcAft>
              <a:buFont typeface="Wingdings" panose="05000000000000000000" pitchFamily="2" charset="2"/>
              <a:buChar char="§"/>
            </a:pPr>
            <a:r>
              <a:rPr lang="es-AR" sz="1600" dirty="0">
                <a:solidFill>
                  <a:schemeClr val="dk1"/>
                </a:solidFill>
                <a:latin typeface="Lato"/>
                <a:ea typeface="Lato"/>
                <a:cs typeface="Lato"/>
                <a:sym typeface="Lato"/>
              </a:rPr>
              <a:t>Para el factor </a:t>
            </a:r>
            <a:r>
              <a:rPr lang="en-US" sz="1600" dirty="0">
                <a:solidFill>
                  <a:schemeClr val="dk1"/>
                </a:solidFill>
                <a:latin typeface="Lato"/>
                <a:ea typeface="Lato"/>
                <a:cs typeface="Lato"/>
                <a:sym typeface="Lato"/>
              </a:rPr>
              <a:t>“</a:t>
            </a:r>
            <a:r>
              <a:rPr lang="es-AR" sz="1600" dirty="0">
                <a:solidFill>
                  <a:schemeClr val="dk1"/>
                </a:solidFill>
                <a:latin typeface="Lato"/>
                <a:ea typeface="Lato"/>
                <a:cs typeface="Lato"/>
                <a:sym typeface="Lato"/>
              </a:rPr>
              <a:t>paridad de género</a:t>
            </a:r>
            <a:r>
              <a:rPr lang="en-US" sz="1600" dirty="0">
                <a:solidFill>
                  <a:schemeClr val="dk1"/>
                </a:solidFill>
                <a:latin typeface="Lato"/>
                <a:ea typeface="Lato"/>
                <a:cs typeface="Lato"/>
                <a:sym typeface="Lato"/>
              </a:rPr>
              <a:t>” pudimos incluir a las naciones que alcanzaron el top 10 en Tokyo 2020 según cantidad de preseas logradas. </a:t>
            </a:r>
            <a:endParaRPr lang="es-AR" sz="1600" dirty="0">
              <a:solidFill>
                <a:schemeClr val="dk1"/>
              </a:solidFill>
              <a:latin typeface="Lato"/>
              <a:ea typeface="Lato"/>
              <a:cs typeface="Lato"/>
              <a:sym typeface="Lato"/>
            </a:endParaRPr>
          </a:p>
          <a:p>
            <a:pPr marL="285750" lvl="0" indent="-285750" algn="l" rtl="0">
              <a:spcBef>
                <a:spcPts val="600"/>
              </a:spcBef>
              <a:spcAft>
                <a:spcPts val="0"/>
              </a:spcAft>
              <a:buFont typeface="Wingdings" panose="05000000000000000000" pitchFamily="2" charset="2"/>
              <a:buChar char="§"/>
            </a:pPr>
            <a:endParaRPr lang="es-AR" sz="1600" dirty="0">
              <a:solidFill>
                <a:schemeClr val="dk1"/>
              </a:solidFill>
              <a:latin typeface="Lato"/>
              <a:ea typeface="Lato"/>
              <a:cs typeface="Lato"/>
              <a:sym typeface="Lato"/>
            </a:endParaRPr>
          </a:p>
          <a:p>
            <a:pPr lvl="0" algn="l" rtl="0">
              <a:spcBef>
                <a:spcPts val="600"/>
              </a:spcBef>
              <a:spcAft>
                <a:spcPts val="0"/>
              </a:spcAft>
            </a:pPr>
            <a:r>
              <a:rPr lang="es-AR" dirty="0">
                <a:solidFill>
                  <a:schemeClr val="dk1"/>
                </a:solidFill>
                <a:latin typeface="Lato"/>
                <a:ea typeface="Lato"/>
                <a:cs typeface="Lato"/>
                <a:sym typeface="Lato"/>
              </a:rPr>
              <a:t>  </a:t>
            </a:r>
            <a:endParaRPr dirty="0">
              <a:solidFill>
                <a:schemeClr val="dk1"/>
              </a:solidFill>
              <a:latin typeface="Lato"/>
              <a:ea typeface="Lato"/>
              <a:cs typeface="Lato"/>
              <a:sym typeface="Lato"/>
            </a:endParaRPr>
          </a:p>
          <a:p>
            <a:pPr marL="0" lvl="0" indent="0" algn="l" rtl="0">
              <a:spcBef>
                <a:spcPts val="600"/>
              </a:spcBef>
              <a:spcAft>
                <a:spcPts val="0"/>
              </a:spcAft>
              <a:buNone/>
            </a:pPr>
            <a:endParaRPr dirty="0">
              <a:solidFill>
                <a:schemeClr val="dk1"/>
              </a:solidFill>
              <a:latin typeface="Lato"/>
              <a:ea typeface="Lato"/>
              <a:cs typeface="Lato"/>
              <a:sym typeface="Lato"/>
            </a:endParaRPr>
          </a:p>
        </p:txBody>
      </p:sp>
      <p:pic>
        <p:nvPicPr>
          <p:cNvPr id="8" name="Imagen 7">
            <a:extLst>
              <a:ext uri="{FF2B5EF4-FFF2-40B4-BE49-F238E27FC236}">
                <a16:creationId xmlns:a16="http://schemas.microsoft.com/office/drawing/2014/main" id="{29FD14F4-3D88-4BA3-83E9-2E8724D7C197}"/>
              </a:ext>
            </a:extLst>
          </p:cNvPr>
          <p:cNvPicPr>
            <a:picLocks noChangeAspect="1"/>
          </p:cNvPicPr>
          <p:nvPr/>
        </p:nvPicPr>
        <p:blipFill>
          <a:blip r:embed="rId3"/>
          <a:stretch>
            <a:fillRect/>
          </a:stretch>
        </p:blipFill>
        <p:spPr>
          <a:xfrm>
            <a:off x="7932420" y="4502266"/>
            <a:ext cx="1066800" cy="4925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2</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05412" y="856007"/>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Progresión Demográfica </a:t>
            </a:r>
          </a:p>
          <a:p>
            <a:pPr marL="0" indent="0" algn="ctr">
              <a:buFont typeface="Lato"/>
              <a:buNone/>
            </a:pPr>
            <a:r>
              <a:rPr lang="es-AR" sz="2200" dirty="0">
                <a:solidFill>
                  <a:schemeClr val="accent6"/>
                </a:solidFill>
                <a:latin typeface="Raleway"/>
                <a:ea typeface="Raleway"/>
                <a:cs typeface="Raleway"/>
                <a:sym typeface="Raleway"/>
              </a:rPr>
              <a:t>(en Millones de Habitantes)</a:t>
            </a:r>
          </a:p>
          <a:p>
            <a:pPr marL="0" indent="0">
              <a:buFont typeface="Lato"/>
              <a:buNone/>
            </a:pPr>
            <a:endParaRPr lang="en-US" dirty="0"/>
          </a:p>
        </p:txBody>
      </p:sp>
      <p:pic>
        <p:nvPicPr>
          <p:cNvPr id="3" name="Imagen 2">
            <a:extLst>
              <a:ext uri="{FF2B5EF4-FFF2-40B4-BE49-F238E27FC236}">
                <a16:creationId xmlns:a16="http://schemas.microsoft.com/office/drawing/2014/main" id="{0208E360-1199-4581-81EB-58FA71D85AE3}"/>
              </a:ext>
            </a:extLst>
          </p:cNvPr>
          <p:cNvPicPr>
            <a:picLocks noChangeAspect="1"/>
          </p:cNvPicPr>
          <p:nvPr/>
        </p:nvPicPr>
        <p:blipFill>
          <a:blip r:embed="rId4"/>
          <a:stretch>
            <a:fillRect/>
          </a:stretch>
        </p:blipFill>
        <p:spPr>
          <a:xfrm>
            <a:off x="494328" y="276178"/>
            <a:ext cx="3611084" cy="4591143"/>
          </a:xfrm>
          <a:prstGeom prst="rect">
            <a:avLst/>
          </a:prstGeom>
        </p:spPr>
      </p:pic>
    </p:spTree>
    <p:extLst>
      <p:ext uri="{BB962C8B-B14F-4D97-AF65-F5344CB8AC3E}">
        <p14:creationId xmlns:p14="http://schemas.microsoft.com/office/powerpoint/2010/main" val="149787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body" idx="4294967295"/>
          </p:nvPr>
        </p:nvSpPr>
        <p:spPr>
          <a:xfrm>
            <a:off x="4105412" y="834742"/>
            <a:ext cx="4669436" cy="37941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Tabla de Correlación</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Población</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Medallas Logradas </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(promedio trienal 2017-2019)</a:t>
            </a:r>
          </a:p>
          <a:p>
            <a:pPr marL="0" lvl="0" indent="0" algn="l" rtl="0">
              <a:spcBef>
                <a:spcPts val="600"/>
              </a:spcBef>
              <a:spcAft>
                <a:spcPts val="0"/>
              </a:spcAft>
              <a:buNone/>
            </a:pPr>
            <a:endParaRPr lang="en-US" sz="2400" dirty="0"/>
          </a:p>
        </p:txBody>
      </p:sp>
      <p:grpSp>
        <p:nvGrpSpPr>
          <p:cNvPr id="322" name="Google Shape;322;p31"/>
          <p:cNvGrpSpPr/>
          <p:nvPr/>
        </p:nvGrpSpPr>
        <p:grpSpPr>
          <a:xfrm>
            <a:off x="369151" y="127009"/>
            <a:ext cx="3409691" cy="4804693"/>
            <a:chOff x="2547150" y="238125"/>
            <a:chExt cx="2525675" cy="5238750"/>
          </a:xfrm>
        </p:grpSpPr>
        <p:sp>
          <p:nvSpPr>
            <p:cNvPr id="323" name="Google Shape;323;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9;p16">
            <a:extLst>
              <a:ext uri="{FF2B5EF4-FFF2-40B4-BE49-F238E27FC236}">
                <a16:creationId xmlns:a16="http://schemas.microsoft.com/office/drawing/2014/main" id="{E91755F2-56D4-41D5-AFFA-5C8FF36CFBD8}"/>
              </a:ext>
            </a:extLst>
          </p:cNvPr>
          <p:cNvSpPr txBox="1">
            <a:spLocks noGrp="1"/>
          </p:cNvSpPr>
          <p:nvPr>
            <p:ph type="sldNum" idx="12"/>
          </p:nvPr>
        </p:nvSpPr>
        <p:spPr>
          <a:xfrm>
            <a:off x="0" y="0"/>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2</a:t>
            </a:r>
            <a:endParaRPr sz="2000" dirty="0"/>
          </a:p>
        </p:txBody>
      </p:sp>
      <p:pic>
        <p:nvPicPr>
          <p:cNvPr id="12" name="Imagen 11">
            <a:extLst>
              <a:ext uri="{FF2B5EF4-FFF2-40B4-BE49-F238E27FC236}">
                <a16:creationId xmlns:a16="http://schemas.microsoft.com/office/drawing/2014/main" id="{A366486B-95C7-4C26-A77C-64367F213032}"/>
              </a:ext>
            </a:extLst>
          </p:cNvPr>
          <p:cNvPicPr>
            <a:picLocks noChangeAspect="1"/>
          </p:cNvPicPr>
          <p:nvPr/>
        </p:nvPicPr>
        <p:blipFill>
          <a:blip r:embed="rId3"/>
          <a:stretch>
            <a:fillRect/>
          </a:stretch>
        </p:blipFill>
        <p:spPr>
          <a:xfrm>
            <a:off x="7932420" y="4502266"/>
            <a:ext cx="1066800" cy="492506"/>
          </a:xfrm>
          <a:prstGeom prst="rect">
            <a:avLst/>
          </a:prstGeom>
        </p:spPr>
      </p:pic>
      <p:pic>
        <p:nvPicPr>
          <p:cNvPr id="4" name="Imagen 3">
            <a:extLst>
              <a:ext uri="{FF2B5EF4-FFF2-40B4-BE49-F238E27FC236}">
                <a16:creationId xmlns:a16="http://schemas.microsoft.com/office/drawing/2014/main" id="{54DD8579-E303-4F8E-957D-7EDB07591076}"/>
              </a:ext>
            </a:extLst>
          </p:cNvPr>
          <p:cNvPicPr>
            <a:picLocks noChangeAspect="1"/>
          </p:cNvPicPr>
          <p:nvPr/>
        </p:nvPicPr>
        <p:blipFill>
          <a:blip r:embed="rId4"/>
          <a:stretch>
            <a:fillRect/>
          </a:stretch>
        </p:blipFill>
        <p:spPr>
          <a:xfrm>
            <a:off x="448414" y="568637"/>
            <a:ext cx="3251716" cy="3919242"/>
          </a:xfrm>
          <a:prstGeom prst="rect">
            <a:avLst/>
          </a:prstGeom>
        </p:spPr>
      </p:pic>
    </p:spTree>
    <p:extLst>
      <p:ext uri="{BB962C8B-B14F-4D97-AF65-F5344CB8AC3E}">
        <p14:creationId xmlns:p14="http://schemas.microsoft.com/office/powerpoint/2010/main" val="309457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4" name="Imagen 3">
            <a:extLst>
              <a:ext uri="{FF2B5EF4-FFF2-40B4-BE49-F238E27FC236}">
                <a16:creationId xmlns:a16="http://schemas.microsoft.com/office/drawing/2014/main" id="{E6F2B81E-76EA-4A12-B808-7B6B675A21D6}"/>
              </a:ext>
            </a:extLst>
          </p:cNvPr>
          <p:cNvPicPr>
            <a:picLocks noChangeAspect="1"/>
          </p:cNvPicPr>
          <p:nvPr/>
        </p:nvPicPr>
        <p:blipFill>
          <a:blip r:embed="rId3"/>
          <a:stretch>
            <a:fillRect/>
          </a:stretch>
        </p:blipFill>
        <p:spPr>
          <a:xfrm>
            <a:off x="0" y="2768"/>
            <a:ext cx="9143999" cy="5140731"/>
          </a:xfrm>
          <a:prstGeom prst="rect">
            <a:avLst/>
          </a:prstGeom>
        </p:spPr>
      </p:pic>
    </p:spTree>
    <p:extLst>
      <p:ext uri="{BB962C8B-B14F-4D97-AF65-F5344CB8AC3E}">
        <p14:creationId xmlns:p14="http://schemas.microsoft.com/office/powerpoint/2010/main" val="100505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83960"/>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1111820"/>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600" dirty="0"/>
              <a:t>Se observan tres grandes grupos de países: un primer grupo con menos de 20 millones de habitantes; un segundo grupo entre 20 y 50 millones de habitantes; y un tercer grupo de entre 60 y 80 millones de habitantes.</a:t>
            </a:r>
          </a:p>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La correlación se vuelve difusa en los países del primer y segundo grupo. Los grandes desvíos que muestran Rumania, Polonia, la propia Argentina y España, por un lado, y Hungría y Países Bajos, por el otro, son una muestra de ello.</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Aunque se aprecia cierta positividad, la correlación también es vaga en los países de mayor población. Los casos de Alemania y Francia, junto con el inmenso desvío de Gran Bretaña, dan cuenta de esto.</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2</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36276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1591200"/>
            <a:ext cx="6462600" cy="3552300"/>
          </a:xfrm>
          <a:prstGeom prst="rect">
            <a:avLst/>
          </a:prstGeom>
        </p:spPr>
        <p:txBody>
          <a:bodyPr spcFirstLastPara="1" wrap="square" lIns="91425" tIns="91425" rIns="91425" bIns="91425" anchor="t" anchorCtr="0">
            <a:noAutofit/>
          </a:bodyPr>
          <a:lstStyle/>
          <a:p>
            <a:pPr marL="457200" marR="0" lvl="0" indent="-342900" algn="l" defTabSz="914400" rtl="0" eaLnBrk="1" fontAlgn="auto" latinLnBrk="0" hangingPunct="1">
              <a:lnSpc>
                <a:spcPct val="100000"/>
              </a:lnSpc>
              <a:spcBef>
                <a:spcPts val="600"/>
              </a:spcBef>
              <a:spcAft>
                <a:spcPts val="0"/>
              </a:spcAft>
              <a:buClr>
                <a:srgbClr val="97ABBC"/>
              </a:buClr>
              <a:buSzPts val="1800"/>
              <a:buFont typeface="Lato"/>
              <a:buChar char="▷"/>
              <a:tabLst/>
              <a:defRPr/>
            </a:pPr>
            <a:r>
              <a:rPr kumimoji="0" lang="en" sz="1600" b="0" i="0" u="none" strike="noStrike" kern="0" cap="none" spc="0" normalizeH="0" baseline="0" noProof="0" dirty="0">
                <a:ln>
                  <a:noFill/>
                </a:ln>
                <a:solidFill>
                  <a:srgbClr val="677480"/>
                </a:solidFill>
                <a:effectLst/>
                <a:uLnTx/>
                <a:uFillTx/>
                <a:latin typeface="Lato"/>
                <a:sym typeface="Lato"/>
              </a:rPr>
              <a:t>Con casi 45 millones de habitantes promedio en el periodo considerado, el desvío de la línea de tendencia encuentra a la Argentina a 22 medallas de un resultado acorde a su cantidad de habitantes.</a:t>
            </a:r>
            <a:endParaRPr lang="en" sz="1600" dirty="0"/>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r>
              <a:rPr lang="en" sz="1600" dirty="0"/>
              <a:t>Argentina obtuvo menor cantidad de medallas que la mayoría de los países del grupo de menor población.</a:t>
            </a:r>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r>
              <a:rPr lang="en" sz="1600" dirty="0"/>
              <a:t>Este </a:t>
            </a:r>
            <a:r>
              <a:rPr lang="es-AR" sz="1600" dirty="0"/>
              <a:t>último grupo está compuesto por países con crecimiento poblacional nulo o incluso negativo.</a:t>
            </a:r>
            <a:endParaRPr lang="en" sz="1600" dirty="0"/>
          </a:p>
          <a:p>
            <a:pPr marL="114300" lvl="0" indent="0" algn="l" rtl="0">
              <a:spcBef>
                <a:spcPts val="600"/>
              </a:spcBef>
              <a:spcAft>
                <a:spcPts val="0"/>
              </a:spcAft>
              <a:buSzPts val="1800"/>
              <a:buNone/>
            </a:pPr>
            <a:endParaRPr lang="en" sz="1600" dirty="0"/>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endParaRPr lang="en" sz="1600" dirty="0"/>
          </a:p>
          <a:p>
            <a:pPr marL="114300" lvl="0" indent="0" algn="l" rtl="0">
              <a:spcBef>
                <a:spcPts val="0"/>
              </a:spcBef>
              <a:spcAft>
                <a:spcPts val="0"/>
              </a:spcAft>
              <a:buSzPts val="1800"/>
              <a:buNone/>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4253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2</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103568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893700" y="2675"/>
            <a:ext cx="2483700" cy="234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a:spLocks noGrp="1"/>
          </p:cNvSpPr>
          <p:nvPr>
            <p:ph type="ctrTitle" idx="4294967295"/>
          </p:nvPr>
        </p:nvSpPr>
        <p:spPr>
          <a:xfrm>
            <a:off x="747406" y="3027681"/>
            <a:ext cx="6623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chemeClr val="lt1"/>
                </a:solidFill>
              </a:rPr>
              <a:t>Bonus Track</a:t>
            </a:r>
            <a:endParaRPr sz="7200" dirty="0">
              <a:solidFill>
                <a:schemeClr val="lt1"/>
              </a:solidFill>
            </a:endParaRPr>
          </a:p>
        </p:txBody>
      </p:sp>
      <p:pic>
        <p:nvPicPr>
          <p:cNvPr id="2" name="Imagen 1">
            <a:extLst>
              <a:ext uri="{FF2B5EF4-FFF2-40B4-BE49-F238E27FC236}">
                <a16:creationId xmlns:a16="http://schemas.microsoft.com/office/drawing/2014/main" id="{E4A4B105-81D5-420C-9ECE-7F1D1F6E135F}"/>
              </a:ext>
            </a:extLst>
          </p:cNvPr>
          <p:cNvPicPr>
            <a:picLocks noChangeAspect="1"/>
          </p:cNvPicPr>
          <p:nvPr/>
        </p:nvPicPr>
        <p:blipFill>
          <a:blip r:embed="rId3"/>
          <a:stretch>
            <a:fillRect/>
          </a:stretch>
        </p:blipFill>
        <p:spPr>
          <a:xfrm>
            <a:off x="1475510" y="596889"/>
            <a:ext cx="1282081" cy="123709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body" idx="4294967295"/>
          </p:nvPr>
        </p:nvSpPr>
        <p:spPr>
          <a:xfrm>
            <a:off x="4105412" y="834742"/>
            <a:ext cx="4669436" cy="37941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Tabla de Correlación</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Gasto en Deporte por habitante</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a:t>
            </a:r>
          </a:p>
          <a:p>
            <a:pPr marL="0" lvl="0" indent="0" algn="ctr" rtl="0">
              <a:spcBef>
                <a:spcPts val="600"/>
              </a:spcBef>
              <a:spcAft>
                <a:spcPts val="0"/>
              </a:spcAft>
              <a:buNone/>
            </a:pPr>
            <a:r>
              <a:rPr lang="es-AR" sz="2200" dirty="0">
                <a:solidFill>
                  <a:schemeClr val="accent6"/>
                </a:solidFill>
                <a:latin typeface="Raleway"/>
                <a:ea typeface="Raleway"/>
                <a:cs typeface="Raleway"/>
                <a:sym typeface="Raleway"/>
              </a:rPr>
              <a:t>Medallas Logradas</a:t>
            </a:r>
          </a:p>
          <a:p>
            <a:pPr marL="0" marR="0" lvl="0" indent="0" algn="ctr" defTabSz="914400" rtl="0" eaLnBrk="1" fontAlgn="auto" latinLnBrk="0" hangingPunct="1">
              <a:lnSpc>
                <a:spcPct val="100000"/>
              </a:lnSpc>
              <a:spcBef>
                <a:spcPts val="600"/>
              </a:spcBef>
              <a:spcAft>
                <a:spcPts val="0"/>
              </a:spcAft>
              <a:buClr>
                <a:srgbClr val="97ABBC"/>
              </a:buClr>
              <a:buSzPts val="2400"/>
              <a:buFont typeface="Lato"/>
              <a:buNone/>
              <a:tabLst/>
              <a:defRPr/>
            </a:pPr>
            <a:r>
              <a:rPr kumimoji="0" lang="es-AR" sz="2200" b="0" i="0" u="none" strike="noStrike" kern="0" cap="none" spc="0" normalizeH="0" baseline="0" noProof="0" dirty="0">
                <a:ln>
                  <a:noFill/>
                </a:ln>
                <a:solidFill>
                  <a:srgbClr val="97ABBC"/>
                </a:solidFill>
                <a:effectLst/>
                <a:uLnTx/>
                <a:uFillTx/>
                <a:latin typeface="Raleway"/>
                <a:ea typeface="Raleway"/>
                <a:cs typeface="Raleway"/>
                <a:sym typeface="Raleway"/>
              </a:rPr>
              <a:t>(trienio 2017-2019)</a:t>
            </a:r>
          </a:p>
          <a:p>
            <a:pPr marL="0" lvl="0" indent="0" algn="ctr" rtl="0">
              <a:spcBef>
                <a:spcPts val="600"/>
              </a:spcBef>
              <a:spcAft>
                <a:spcPts val="0"/>
              </a:spcAft>
              <a:buNone/>
            </a:pPr>
            <a:endParaRPr lang="es-AR" sz="2200" dirty="0">
              <a:solidFill>
                <a:schemeClr val="accent6"/>
              </a:solidFill>
              <a:latin typeface="Raleway"/>
              <a:ea typeface="Raleway"/>
              <a:cs typeface="Raleway"/>
              <a:sym typeface="Raleway"/>
            </a:endParaRPr>
          </a:p>
        </p:txBody>
      </p:sp>
      <p:grpSp>
        <p:nvGrpSpPr>
          <p:cNvPr id="322" name="Google Shape;322;p31"/>
          <p:cNvGrpSpPr/>
          <p:nvPr/>
        </p:nvGrpSpPr>
        <p:grpSpPr>
          <a:xfrm>
            <a:off x="369151" y="127009"/>
            <a:ext cx="3409691" cy="4804693"/>
            <a:chOff x="2547150" y="238125"/>
            <a:chExt cx="2525675" cy="5238750"/>
          </a:xfrm>
        </p:grpSpPr>
        <p:sp>
          <p:nvSpPr>
            <p:cNvPr id="323" name="Google Shape;323;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19;p16">
            <a:extLst>
              <a:ext uri="{FF2B5EF4-FFF2-40B4-BE49-F238E27FC236}">
                <a16:creationId xmlns:a16="http://schemas.microsoft.com/office/drawing/2014/main" id="{E91755F2-56D4-41D5-AFFA-5C8FF36CFBD8}"/>
              </a:ext>
            </a:extLst>
          </p:cNvPr>
          <p:cNvSpPr txBox="1">
            <a:spLocks noGrp="1"/>
          </p:cNvSpPr>
          <p:nvPr>
            <p:ph type="sldNum" idx="12"/>
          </p:nvPr>
        </p:nvSpPr>
        <p:spPr>
          <a:xfrm>
            <a:off x="0" y="0"/>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AR" sz="2000" dirty="0"/>
              <a:t>Bonus</a:t>
            </a:r>
            <a:endParaRPr sz="2000" dirty="0"/>
          </a:p>
        </p:txBody>
      </p:sp>
      <p:pic>
        <p:nvPicPr>
          <p:cNvPr id="12" name="Imagen 11">
            <a:extLst>
              <a:ext uri="{FF2B5EF4-FFF2-40B4-BE49-F238E27FC236}">
                <a16:creationId xmlns:a16="http://schemas.microsoft.com/office/drawing/2014/main" id="{A366486B-95C7-4C26-A77C-64367F213032}"/>
              </a:ext>
            </a:extLst>
          </p:cNvPr>
          <p:cNvPicPr>
            <a:picLocks noChangeAspect="1"/>
          </p:cNvPicPr>
          <p:nvPr/>
        </p:nvPicPr>
        <p:blipFill>
          <a:blip r:embed="rId3"/>
          <a:stretch>
            <a:fillRect/>
          </a:stretch>
        </p:blipFill>
        <p:spPr>
          <a:xfrm>
            <a:off x="7932420" y="4502266"/>
            <a:ext cx="1066800" cy="492506"/>
          </a:xfrm>
          <a:prstGeom prst="rect">
            <a:avLst/>
          </a:prstGeom>
        </p:spPr>
      </p:pic>
      <p:graphicFrame>
        <p:nvGraphicFramePr>
          <p:cNvPr id="3" name="Objeto 2">
            <a:extLst>
              <a:ext uri="{FF2B5EF4-FFF2-40B4-BE49-F238E27FC236}">
                <a16:creationId xmlns:a16="http://schemas.microsoft.com/office/drawing/2014/main" id="{D08D1748-6628-4872-AF42-4222B8FDA72D}"/>
              </a:ext>
            </a:extLst>
          </p:cNvPr>
          <p:cNvGraphicFramePr>
            <a:graphicFrameLocks noChangeAspect="1"/>
          </p:cNvGraphicFramePr>
          <p:nvPr>
            <p:extLst>
              <p:ext uri="{D42A27DB-BD31-4B8C-83A1-F6EECF244321}">
                <p14:modId xmlns:p14="http://schemas.microsoft.com/office/powerpoint/2010/main" val="3348299895"/>
              </p:ext>
            </p:extLst>
          </p:nvPr>
        </p:nvGraphicFramePr>
        <p:xfrm>
          <a:off x="446342" y="568637"/>
          <a:ext cx="3252775" cy="3923157"/>
        </p:xfrm>
        <a:graphic>
          <a:graphicData uri="http://schemas.openxmlformats.org/presentationml/2006/ole">
            <mc:AlternateContent xmlns:mc="http://schemas.openxmlformats.org/markup-compatibility/2006">
              <mc:Choice xmlns:v="urn:schemas-microsoft-com:vml" Requires="v">
                <p:oleObj name="Worksheet" r:id="rId4" imgW="4099489" imgH="5311061" progId="Excel.Sheet.12">
                  <p:embed/>
                </p:oleObj>
              </mc:Choice>
              <mc:Fallback>
                <p:oleObj name="Worksheet" r:id="rId4" imgW="4099489" imgH="5311061" progId="Excel.Sheet.12">
                  <p:embed/>
                  <p:pic>
                    <p:nvPicPr>
                      <p:cNvPr id="0" name=""/>
                      <p:cNvPicPr/>
                      <p:nvPr/>
                    </p:nvPicPr>
                    <p:blipFill>
                      <a:blip r:embed="rId5"/>
                      <a:stretch>
                        <a:fillRect/>
                      </a:stretch>
                    </p:blipFill>
                    <p:spPr>
                      <a:xfrm>
                        <a:off x="446342" y="568637"/>
                        <a:ext cx="3252775" cy="3923157"/>
                      </a:xfrm>
                      <a:prstGeom prst="rect">
                        <a:avLst/>
                      </a:prstGeom>
                    </p:spPr>
                  </p:pic>
                </p:oleObj>
              </mc:Fallback>
            </mc:AlternateContent>
          </a:graphicData>
        </a:graphic>
      </p:graphicFrame>
    </p:spTree>
    <p:extLst>
      <p:ext uri="{BB962C8B-B14F-4D97-AF65-F5344CB8AC3E}">
        <p14:creationId xmlns:p14="http://schemas.microsoft.com/office/powerpoint/2010/main" val="280490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Imagen 2">
            <a:extLst>
              <a:ext uri="{FF2B5EF4-FFF2-40B4-BE49-F238E27FC236}">
                <a16:creationId xmlns:a16="http://schemas.microsoft.com/office/drawing/2014/main" id="{48D4ED00-3D57-4EA3-854D-E9B69172650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04004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07217"/>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1164617"/>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600" dirty="0"/>
              <a:t>La gran dispersión a ambos lados de la línea de tendencia indicaría la falta de correlación entre gasto en deporte por habitante y cantidad de medallas logradas.</a:t>
            </a:r>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r>
              <a:rPr lang="en" sz="1600" dirty="0"/>
              <a:t>Países top del medallero olímpico (como Gran Bretaña, Italia y Alemania) ni siquiera alcanzan la mitad del valor máximo registrado para la serie (Noruega). Mientras que los países de mayor inversión en deporte por habitante se encuentran más bien en el grupo que menor cantidad de medallas ha obtenido.</a:t>
            </a:r>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r>
              <a:rPr lang="en" sz="1600" dirty="0"/>
              <a:t>La falta de correlación entre inversión en deporte por habitante y cantidad de medallas logradas reforzaría la debilidad de la hipótesis demográfica.</a:t>
            </a:r>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endParaRPr lang="en" sz="1600" dirty="0"/>
          </a:p>
          <a:p>
            <a:pPr marL="457200" lvl="0" indent="-342900" algn="l" rtl="0">
              <a:spcBef>
                <a:spcPts val="60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Bonus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179645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950421"/>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3.</a:t>
            </a:r>
          </a:p>
          <a:p>
            <a:pPr marL="0" lvl="0" indent="0" algn="ctr" rtl="0">
              <a:spcBef>
                <a:spcPts val="0"/>
              </a:spcBef>
              <a:spcAft>
                <a:spcPts val="0"/>
              </a:spcAft>
              <a:buNone/>
            </a:pPr>
            <a:r>
              <a:rPr lang="en-US" dirty="0"/>
              <a:t>Organizador</a:t>
            </a:r>
          </a:p>
        </p:txBody>
      </p:sp>
      <p:sp>
        <p:nvSpPr>
          <p:cNvPr id="112" name="Google Shape;112;p15"/>
          <p:cNvSpPr txBox="1">
            <a:spLocks noGrp="1"/>
          </p:cNvSpPr>
          <p:nvPr>
            <p:ph type="subTitle" idx="1"/>
          </p:nvPr>
        </p:nvSpPr>
        <p:spPr>
          <a:xfrm>
            <a:off x="685800" y="2395877"/>
            <a:ext cx="7772400" cy="12748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t>
            </a:r>
            <a:r>
              <a:rPr lang="en" dirty="0"/>
              <a:t>Los países que logran mayor cantidad de medallas son aquellos que organizan un Juego Olímpico”</a:t>
            </a:r>
            <a:endParaRPr dirty="0"/>
          </a:p>
        </p:txBody>
      </p:sp>
      <p:pic>
        <p:nvPicPr>
          <p:cNvPr id="5" name="Imagen 4">
            <a:extLst>
              <a:ext uri="{FF2B5EF4-FFF2-40B4-BE49-F238E27FC236}">
                <a16:creationId xmlns:a16="http://schemas.microsoft.com/office/drawing/2014/main" id="{F6397E10-EDA7-49CA-87F3-70B4EB63FFB2}"/>
              </a:ext>
            </a:extLst>
          </p:cNvPr>
          <p:cNvPicPr>
            <a:picLocks noChangeAspect="1"/>
          </p:cNvPicPr>
          <p:nvPr/>
        </p:nvPicPr>
        <p:blipFill>
          <a:blip r:embed="rId3"/>
          <a:stretch>
            <a:fillRect/>
          </a:stretch>
        </p:blipFill>
        <p:spPr>
          <a:xfrm>
            <a:off x="3767470" y="4258883"/>
            <a:ext cx="1609060" cy="742849"/>
          </a:xfrm>
          <a:prstGeom prst="rect">
            <a:avLst/>
          </a:prstGeom>
        </p:spPr>
      </p:pic>
    </p:spTree>
    <p:extLst>
      <p:ext uri="{BB962C8B-B14F-4D97-AF65-F5344CB8AC3E}">
        <p14:creationId xmlns:p14="http://schemas.microsoft.com/office/powerpoint/2010/main" val="299087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p:nvPr/>
        </p:nvSpPr>
        <p:spPr>
          <a:xfrm>
            <a:off x="882967" y="1361750"/>
            <a:ext cx="7527369" cy="358587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txBox="1">
            <a:spLocks noGrp="1"/>
          </p:cNvSpPr>
          <p:nvPr>
            <p:ph type="title" idx="4294967295"/>
          </p:nvPr>
        </p:nvSpPr>
        <p:spPr>
          <a:xfrm>
            <a:off x="1277430" y="483455"/>
            <a:ext cx="6589140" cy="6703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AR" sz="2800" b="1" dirty="0">
                <a:solidFill>
                  <a:schemeClr val="lt1"/>
                </a:solidFill>
                <a:effectLst>
                  <a:outerShdw blurRad="38100" dist="38100" dir="2700000" algn="tl">
                    <a:srgbClr val="000000">
                      <a:alpha val="43137"/>
                    </a:srgbClr>
                  </a:outerShdw>
                </a:effectLst>
              </a:rPr>
              <a:t>Cantidad de Medallas </a:t>
            </a:r>
            <a:br>
              <a:rPr lang="es-AR" sz="2800" b="1" dirty="0">
                <a:solidFill>
                  <a:schemeClr val="lt1"/>
                </a:solidFill>
                <a:effectLst>
                  <a:outerShdw blurRad="38100" dist="38100" dir="2700000" algn="tl">
                    <a:srgbClr val="000000">
                      <a:alpha val="43137"/>
                    </a:srgbClr>
                  </a:outerShdw>
                </a:effectLst>
              </a:rPr>
            </a:br>
            <a:r>
              <a:rPr lang="es-AR" sz="2800" b="1" dirty="0">
                <a:solidFill>
                  <a:schemeClr val="lt1"/>
                </a:solidFill>
                <a:effectLst>
                  <a:outerShdw blurRad="38100" dist="38100" dir="2700000" algn="tl">
                    <a:srgbClr val="000000">
                      <a:alpha val="43137"/>
                    </a:srgbClr>
                  </a:outerShdw>
                </a:effectLst>
              </a:rPr>
              <a:t>Tokyo 2020</a:t>
            </a:r>
            <a:endParaRPr sz="2800" b="1" dirty="0">
              <a:solidFill>
                <a:schemeClr val="lt1"/>
              </a:solidFill>
              <a:effectLst>
                <a:outerShdw blurRad="38100" dist="38100" dir="2700000" algn="tl">
                  <a:srgbClr val="000000">
                    <a:alpha val="43137"/>
                  </a:srgbClr>
                </a:outerShdw>
              </a:effectLst>
            </a:endParaRPr>
          </a:p>
        </p:txBody>
      </p:sp>
      <p:sp>
        <p:nvSpPr>
          <p:cNvPr id="214" name="Google Shape;214;p25"/>
          <p:cNvSpPr/>
          <p:nvPr/>
        </p:nvSpPr>
        <p:spPr>
          <a:xfrm>
            <a:off x="3889427" y="1694121"/>
            <a:ext cx="634903" cy="490505"/>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UE: 374 </a:t>
            </a:r>
            <a:endParaRPr dirty="0"/>
          </a:p>
        </p:txBody>
      </p:sp>
      <p:sp>
        <p:nvSpPr>
          <p:cNvPr id="13" name="Google Shape;214;p25">
            <a:extLst>
              <a:ext uri="{FF2B5EF4-FFF2-40B4-BE49-F238E27FC236}">
                <a16:creationId xmlns:a16="http://schemas.microsoft.com/office/drawing/2014/main" id="{D0E15164-DAFE-4C2C-BF86-8D212313F28A}"/>
              </a:ext>
            </a:extLst>
          </p:cNvPr>
          <p:cNvSpPr/>
          <p:nvPr/>
        </p:nvSpPr>
        <p:spPr>
          <a:xfrm>
            <a:off x="2281634" y="4041613"/>
            <a:ext cx="923792" cy="346089"/>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Argentina: 3</a:t>
            </a:r>
            <a:endParaRPr dirty="0"/>
          </a:p>
        </p:txBody>
      </p:sp>
      <p:sp>
        <p:nvSpPr>
          <p:cNvPr id="6" name="Google Shape;214;p25">
            <a:extLst>
              <a:ext uri="{FF2B5EF4-FFF2-40B4-BE49-F238E27FC236}">
                <a16:creationId xmlns:a16="http://schemas.microsoft.com/office/drawing/2014/main" id="{5163073C-4850-4A76-AE29-D520E823D4CB}"/>
              </a:ext>
            </a:extLst>
          </p:cNvPr>
          <p:cNvSpPr/>
          <p:nvPr/>
        </p:nvSpPr>
        <p:spPr>
          <a:xfrm>
            <a:off x="1476726" y="2004884"/>
            <a:ext cx="761568" cy="404487"/>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USA: 113</a:t>
            </a:r>
            <a:endParaRPr dirty="0"/>
          </a:p>
        </p:txBody>
      </p:sp>
      <p:sp>
        <p:nvSpPr>
          <p:cNvPr id="7" name="Google Shape;214;p25">
            <a:extLst>
              <a:ext uri="{FF2B5EF4-FFF2-40B4-BE49-F238E27FC236}">
                <a16:creationId xmlns:a16="http://schemas.microsoft.com/office/drawing/2014/main" id="{622681B8-07C1-4374-BB8E-103A92563173}"/>
              </a:ext>
            </a:extLst>
          </p:cNvPr>
          <p:cNvSpPr/>
          <p:nvPr/>
        </p:nvSpPr>
        <p:spPr>
          <a:xfrm>
            <a:off x="6891718" y="1820099"/>
            <a:ext cx="736446" cy="490505"/>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Japón: 58</a:t>
            </a:r>
            <a:endParaRPr dirty="0"/>
          </a:p>
        </p:txBody>
      </p:sp>
      <p:sp>
        <p:nvSpPr>
          <p:cNvPr id="8" name="Google Shape;214;p25">
            <a:extLst>
              <a:ext uri="{FF2B5EF4-FFF2-40B4-BE49-F238E27FC236}">
                <a16:creationId xmlns:a16="http://schemas.microsoft.com/office/drawing/2014/main" id="{70A654C4-23BB-463C-B1C6-47D63F4DF48A}"/>
              </a:ext>
            </a:extLst>
          </p:cNvPr>
          <p:cNvSpPr/>
          <p:nvPr/>
        </p:nvSpPr>
        <p:spPr>
          <a:xfrm>
            <a:off x="6046382" y="2088296"/>
            <a:ext cx="736446" cy="490505"/>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China: 88</a:t>
            </a:r>
            <a:endParaRPr dirty="0"/>
          </a:p>
        </p:txBody>
      </p:sp>
      <p:sp>
        <p:nvSpPr>
          <p:cNvPr id="9" name="Google Shape;214;p25">
            <a:extLst>
              <a:ext uri="{FF2B5EF4-FFF2-40B4-BE49-F238E27FC236}">
                <a16:creationId xmlns:a16="http://schemas.microsoft.com/office/drawing/2014/main" id="{314E2500-0DBB-49B5-9BBE-CB9C72392C00}"/>
              </a:ext>
            </a:extLst>
          </p:cNvPr>
          <p:cNvSpPr/>
          <p:nvPr/>
        </p:nvSpPr>
        <p:spPr>
          <a:xfrm>
            <a:off x="5168169" y="1361751"/>
            <a:ext cx="736445" cy="463392"/>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Rusia: 71</a:t>
            </a:r>
            <a:endParaRPr dirty="0"/>
          </a:p>
        </p:txBody>
      </p:sp>
      <p:sp>
        <p:nvSpPr>
          <p:cNvPr id="10" name="Google Shape;214;p25">
            <a:extLst>
              <a:ext uri="{FF2B5EF4-FFF2-40B4-BE49-F238E27FC236}">
                <a16:creationId xmlns:a16="http://schemas.microsoft.com/office/drawing/2014/main" id="{132B8665-4D5C-4BED-8188-E08478B193D7}"/>
              </a:ext>
            </a:extLst>
          </p:cNvPr>
          <p:cNvSpPr/>
          <p:nvPr/>
        </p:nvSpPr>
        <p:spPr>
          <a:xfrm>
            <a:off x="7001587" y="3797641"/>
            <a:ext cx="944478" cy="359484"/>
          </a:xfrm>
          <a:prstGeom prst="downArrowCallout">
            <a:avLst>
              <a:gd name="adj1" fmla="val 16192"/>
              <a:gd name="adj2" fmla="val 18214"/>
              <a:gd name="adj3" fmla="val 17015"/>
              <a:gd name="adj4" fmla="val 64977"/>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FFFFFF"/>
                </a:solidFill>
                <a:latin typeface="Lato"/>
                <a:sym typeface="Lato"/>
              </a:rPr>
              <a:t>Australia: 46</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3114813" y="925517"/>
            <a:ext cx="3057388" cy="783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Tabla de Variaciones </a:t>
            </a:r>
          </a:p>
          <a:p>
            <a:pPr marL="0" indent="0" algn="ctr">
              <a:buFont typeface="Lato"/>
              <a:buNone/>
            </a:pPr>
            <a:r>
              <a:rPr lang="es-AR" sz="2200" dirty="0">
                <a:solidFill>
                  <a:schemeClr val="accent6"/>
                </a:solidFill>
                <a:latin typeface="Raleway"/>
                <a:ea typeface="Raleway"/>
                <a:cs typeface="Raleway"/>
                <a:sym typeface="Raleway"/>
              </a:rPr>
              <a:t>– </a:t>
            </a:r>
          </a:p>
          <a:p>
            <a:pPr marL="0" indent="0" algn="ctr">
              <a:buFont typeface="Lato"/>
              <a:buNone/>
            </a:pPr>
            <a:r>
              <a:rPr lang="es-AR" sz="2200" dirty="0">
                <a:solidFill>
                  <a:schemeClr val="accent6"/>
                </a:solidFill>
                <a:latin typeface="Raleway"/>
                <a:ea typeface="Raleway"/>
                <a:cs typeface="Raleway"/>
                <a:sym typeface="Raleway"/>
              </a:rPr>
              <a:t>Cantidad de Medallas</a:t>
            </a:r>
          </a:p>
          <a:p>
            <a:pPr marL="0" indent="0">
              <a:buFont typeface="Lato"/>
              <a:buNone/>
            </a:pPr>
            <a:endParaRPr lang="en-US" dirty="0"/>
          </a:p>
        </p:txBody>
      </p:sp>
      <p:pic>
        <p:nvPicPr>
          <p:cNvPr id="2" name="Imagen 1">
            <a:extLst>
              <a:ext uri="{FF2B5EF4-FFF2-40B4-BE49-F238E27FC236}">
                <a16:creationId xmlns:a16="http://schemas.microsoft.com/office/drawing/2014/main" id="{464593AC-8F03-46A0-A04A-A7AAD3DF4D52}"/>
              </a:ext>
            </a:extLst>
          </p:cNvPr>
          <p:cNvPicPr>
            <a:picLocks noChangeAspect="1"/>
          </p:cNvPicPr>
          <p:nvPr/>
        </p:nvPicPr>
        <p:blipFill>
          <a:blip r:embed="rId4"/>
          <a:stretch>
            <a:fillRect/>
          </a:stretch>
        </p:blipFill>
        <p:spPr>
          <a:xfrm>
            <a:off x="1043940" y="2038882"/>
            <a:ext cx="7056120" cy="1661160"/>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82579585-53F6-48F3-9C71-DC6BD1132019}"/>
              </a:ext>
            </a:extLst>
          </p:cNvPr>
          <p:cNvPicPr>
            <a:picLocks noChangeAspect="1"/>
          </p:cNvPicPr>
          <p:nvPr/>
        </p:nvPicPr>
        <p:blipFill>
          <a:blip r:embed="rId5"/>
          <a:stretch>
            <a:fillRect/>
          </a:stretch>
        </p:blipFill>
        <p:spPr>
          <a:xfrm>
            <a:off x="1043940" y="3903034"/>
            <a:ext cx="7056120" cy="198120"/>
          </a:xfrm>
          <a:prstGeom prst="rect">
            <a:avLst/>
          </a:prstGeom>
          <a:ln>
            <a:noFill/>
          </a:ln>
          <a:effectLst>
            <a:outerShdw blurRad="292100" dist="139700" dir="2700000" algn="tl" rotWithShape="0">
              <a:srgbClr val="333333">
                <a:alpha val="65000"/>
              </a:srgbClr>
            </a:outerShdw>
          </a:effectLst>
        </p:spPr>
      </p:pic>
      <p:sp>
        <p:nvSpPr>
          <p:cNvPr id="11" name="Google Shape;146;p19">
            <a:extLst>
              <a:ext uri="{FF2B5EF4-FFF2-40B4-BE49-F238E27FC236}">
                <a16:creationId xmlns:a16="http://schemas.microsoft.com/office/drawing/2014/main" id="{0BBAFEBB-7308-4238-8ED7-A0F1E044A67A}"/>
              </a:ext>
            </a:extLst>
          </p:cNvPr>
          <p:cNvSpPr txBox="1">
            <a:spLocks/>
          </p:cNvSpPr>
          <p:nvPr/>
        </p:nvSpPr>
        <p:spPr>
          <a:xfrm>
            <a:off x="929142" y="4407395"/>
            <a:ext cx="3136800" cy="560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6"/>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buFont typeface="Lato"/>
              <a:buNone/>
            </a:pPr>
            <a:r>
              <a:rPr lang="en-US" sz="1400" dirty="0"/>
              <a:t>Fuente: Wikipedia</a:t>
            </a:r>
          </a:p>
        </p:txBody>
      </p:sp>
    </p:spTree>
    <p:extLst>
      <p:ext uri="{BB962C8B-B14F-4D97-AF65-F5344CB8AC3E}">
        <p14:creationId xmlns:p14="http://schemas.microsoft.com/office/powerpoint/2010/main" val="3384197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4" name="Google Shape;320;p31">
            <a:extLst>
              <a:ext uri="{FF2B5EF4-FFF2-40B4-BE49-F238E27FC236}">
                <a16:creationId xmlns:a16="http://schemas.microsoft.com/office/drawing/2014/main" id="{30374FB6-EDC5-4856-A288-646D7ECBD752}"/>
              </a:ext>
            </a:extLst>
          </p:cNvPr>
          <p:cNvSpPr txBox="1">
            <a:spLocks/>
          </p:cNvSpPr>
          <p:nvPr/>
        </p:nvSpPr>
        <p:spPr>
          <a:xfrm>
            <a:off x="3043306" y="891309"/>
            <a:ext cx="3057388" cy="783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Tabla de Variaciones </a:t>
            </a:r>
          </a:p>
          <a:p>
            <a:pPr marL="0" indent="0" algn="ctr">
              <a:buFont typeface="Lato"/>
              <a:buNone/>
            </a:pPr>
            <a:r>
              <a:rPr lang="es-AR" sz="2200" dirty="0">
                <a:solidFill>
                  <a:schemeClr val="accent6"/>
                </a:solidFill>
                <a:latin typeface="Raleway"/>
                <a:ea typeface="Raleway"/>
                <a:cs typeface="Raleway"/>
                <a:sym typeface="Raleway"/>
              </a:rPr>
              <a:t>– </a:t>
            </a:r>
          </a:p>
          <a:p>
            <a:pPr marL="0" indent="0" algn="ctr">
              <a:buFont typeface="Lato"/>
              <a:buNone/>
            </a:pPr>
            <a:r>
              <a:rPr lang="es-AR" sz="2200" dirty="0">
                <a:solidFill>
                  <a:schemeClr val="accent6"/>
                </a:solidFill>
                <a:latin typeface="Raleway"/>
                <a:ea typeface="Raleway"/>
                <a:cs typeface="Raleway"/>
                <a:sym typeface="Raleway"/>
              </a:rPr>
              <a:t>Cantidad de Atletas</a:t>
            </a:r>
          </a:p>
          <a:p>
            <a:pPr marL="0" indent="0">
              <a:buFont typeface="Lato"/>
              <a:buNone/>
            </a:pPr>
            <a:endParaRPr lang="en-US" dirty="0"/>
          </a:p>
        </p:txBody>
      </p:sp>
      <p:pic>
        <p:nvPicPr>
          <p:cNvPr id="2" name="Imagen 1">
            <a:extLst>
              <a:ext uri="{FF2B5EF4-FFF2-40B4-BE49-F238E27FC236}">
                <a16:creationId xmlns:a16="http://schemas.microsoft.com/office/drawing/2014/main" id="{15ACFBF5-1051-4A50-BCA0-524D50D8F4B9}"/>
              </a:ext>
            </a:extLst>
          </p:cNvPr>
          <p:cNvPicPr>
            <a:picLocks noChangeAspect="1"/>
          </p:cNvPicPr>
          <p:nvPr/>
        </p:nvPicPr>
        <p:blipFill>
          <a:blip r:embed="rId4"/>
          <a:stretch>
            <a:fillRect/>
          </a:stretch>
        </p:blipFill>
        <p:spPr>
          <a:xfrm>
            <a:off x="1489710" y="2031793"/>
            <a:ext cx="6164580" cy="1661160"/>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B1A8F048-53C5-4C63-88DE-8FC8E7302929}"/>
              </a:ext>
            </a:extLst>
          </p:cNvPr>
          <p:cNvPicPr>
            <a:picLocks noChangeAspect="1"/>
          </p:cNvPicPr>
          <p:nvPr/>
        </p:nvPicPr>
        <p:blipFill>
          <a:blip r:embed="rId5"/>
          <a:stretch>
            <a:fillRect/>
          </a:stretch>
        </p:blipFill>
        <p:spPr>
          <a:xfrm>
            <a:off x="1489710" y="3895319"/>
            <a:ext cx="6164580" cy="198120"/>
          </a:xfrm>
          <a:prstGeom prst="rect">
            <a:avLst/>
          </a:prstGeom>
        </p:spPr>
      </p:pic>
      <p:sp>
        <p:nvSpPr>
          <p:cNvPr id="11" name="Google Shape;146;p19">
            <a:extLst>
              <a:ext uri="{FF2B5EF4-FFF2-40B4-BE49-F238E27FC236}">
                <a16:creationId xmlns:a16="http://schemas.microsoft.com/office/drawing/2014/main" id="{9EE5F5B2-9E4B-425A-A93C-E1143F4F83E7}"/>
              </a:ext>
            </a:extLst>
          </p:cNvPr>
          <p:cNvSpPr txBox="1">
            <a:spLocks/>
          </p:cNvSpPr>
          <p:nvPr/>
        </p:nvSpPr>
        <p:spPr>
          <a:xfrm>
            <a:off x="929142" y="4407395"/>
            <a:ext cx="3136800" cy="560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6"/>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buFont typeface="Lato"/>
              <a:buNone/>
            </a:pPr>
            <a:r>
              <a:rPr lang="en-US" sz="1400" dirty="0"/>
              <a:t>Fuente: Wikipedia</a:t>
            </a:r>
          </a:p>
        </p:txBody>
      </p:sp>
    </p:spTree>
    <p:extLst>
      <p:ext uri="{BB962C8B-B14F-4D97-AF65-F5344CB8AC3E}">
        <p14:creationId xmlns:p14="http://schemas.microsoft.com/office/powerpoint/2010/main" val="1055558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grpSp>
        <p:nvGrpSpPr>
          <p:cNvPr id="5" name="Google Shape;346;p33">
            <a:extLst>
              <a:ext uri="{FF2B5EF4-FFF2-40B4-BE49-F238E27FC236}">
                <a16:creationId xmlns:a16="http://schemas.microsoft.com/office/drawing/2014/main" id="{3E08031D-F083-4C89-970A-8EE473429D8C}"/>
              </a:ext>
            </a:extLst>
          </p:cNvPr>
          <p:cNvGrpSpPr/>
          <p:nvPr/>
        </p:nvGrpSpPr>
        <p:grpSpPr>
          <a:xfrm>
            <a:off x="839932" y="449581"/>
            <a:ext cx="7595408" cy="4032068"/>
            <a:chOff x="1177450" y="241631"/>
            <a:chExt cx="6173152" cy="3616776"/>
          </a:xfrm>
        </p:grpSpPr>
        <p:sp>
          <p:nvSpPr>
            <p:cNvPr id="6" name="Google Shape;347;p33">
              <a:extLst>
                <a:ext uri="{FF2B5EF4-FFF2-40B4-BE49-F238E27FC236}">
                  <a16:creationId xmlns:a16="http://schemas.microsoft.com/office/drawing/2014/main" id="{EBB114AB-CF58-4537-BF1F-308D04C64167}"/>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48;p33">
              <a:extLst>
                <a:ext uri="{FF2B5EF4-FFF2-40B4-BE49-F238E27FC236}">
                  <a16:creationId xmlns:a16="http://schemas.microsoft.com/office/drawing/2014/main" id="{7D761EF4-11B2-4F00-9637-0495AECFA960}"/>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49;p33">
              <a:extLst>
                <a:ext uri="{FF2B5EF4-FFF2-40B4-BE49-F238E27FC236}">
                  <a16:creationId xmlns:a16="http://schemas.microsoft.com/office/drawing/2014/main" id="{DD8A0B3B-2F0F-48BF-8D6E-0EB8EF3891FA}"/>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50;p33">
              <a:extLst>
                <a:ext uri="{FF2B5EF4-FFF2-40B4-BE49-F238E27FC236}">
                  <a16:creationId xmlns:a16="http://schemas.microsoft.com/office/drawing/2014/main" id="{0B075628-E775-4134-89A5-45EBFB936C25}"/>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Imagen 2">
            <a:extLst>
              <a:ext uri="{FF2B5EF4-FFF2-40B4-BE49-F238E27FC236}">
                <a16:creationId xmlns:a16="http://schemas.microsoft.com/office/drawing/2014/main" id="{FAC1D2D7-1697-432D-A3F7-846C0835BA74}"/>
              </a:ext>
            </a:extLst>
          </p:cNvPr>
          <p:cNvPicPr>
            <a:picLocks noChangeAspect="1"/>
          </p:cNvPicPr>
          <p:nvPr/>
        </p:nvPicPr>
        <p:blipFill>
          <a:blip r:embed="rId4"/>
          <a:stretch>
            <a:fillRect/>
          </a:stretch>
        </p:blipFill>
        <p:spPr>
          <a:xfrm>
            <a:off x="1679944" y="661851"/>
            <a:ext cx="5925879" cy="3413963"/>
          </a:xfrm>
          <a:prstGeom prst="rect">
            <a:avLst/>
          </a:prstGeom>
        </p:spPr>
      </p:pic>
    </p:spTree>
    <p:extLst>
      <p:ext uri="{BB962C8B-B14F-4D97-AF65-F5344CB8AC3E}">
        <p14:creationId xmlns:p14="http://schemas.microsoft.com/office/powerpoint/2010/main" val="41359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949966"/>
            <a:ext cx="6462600" cy="3552300"/>
          </a:xfrm>
          <a:prstGeom prst="rect">
            <a:avLst/>
          </a:prstGeom>
        </p:spPr>
        <p:txBody>
          <a:bodyPr spcFirstLastPara="1" wrap="square" lIns="91425" tIns="91425" rIns="91425" bIns="91425" anchor="t" anchorCtr="0">
            <a:noAutofit/>
          </a:bodyPr>
          <a:lstStyle/>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La serie histórica se ve interrumpida por motivos geopolíticos (boicots mutuos entre la URSS y Estados Unidos en los JJOO de 1980 y 1984, respectivamente).</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Todos los países incrementaron su cantidad de atletas entre el JJOO anterior y el JJOO en que oficiaron como anfitriones.</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Exceptuando el sorprendente resultado de Estados Unidos en los JJOO de 1996, se observa una correlación fuertemente positiva en 5 valores de la serie considerada.</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El porcentaje promedio de incremento de atletas participantes coincide casi perfectamente con el porcentaje promedio de incremento de medallas logradas.</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90661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grpSp>
        <p:nvGrpSpPr>
          <p:cNvPr id="5" name="Google Shape;346;p33">
            <a:extLst>
              <a:ext uri="{FF2B5EF4-FFF2-40B4-BE49-F238E27FC236}">
                <a16:creationId xmlns:a16="http://schemas.microsoft.com/office/drawing/2014/main" id="{CB7C4D11-EAE6-4279-AF09-6F2B14305BAF}"/>
              </a:ext>
            </a:extLst>
          </p:cNvPr>
          <p:cNvGrpSpPr/>
          <p:nvPr/>
        </p:nvGrpSpPr>
        <p:grpSpPr>
          <a:xfrm>
            <a:off x="839932" y="449581"/>
            <a:ext cx="7595408" cy="4032068"/>
            <a:chOff x="1177450" y="241631"/>
            <a:chExt cx="6173152" cy="3616776"/>
          </a:xfrm>
        </p:grpSpPr>
        <p:sp>
          <p:nvSpPr>
            <p:cNvPr id="6" name="Google Shape;347;p33">
              <a:extLst>
                <a:ext uri="{FF2B5EF4-FFF2-40B4-BE49-F238E27FC236}">
                  <a16:creationId xmlns:a16="http://schemas.microsoft.com/office/drawing/2014/main" id="{B509A1ED-5B04-4701-B6D1-46FF45ABA170}"/>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48;p33">
              <a:extLst>
                <a:ext uri="{FF2B5EF4-FFF2-40B4-BE49-F238E27FC236}">
                  <a16:creationId xmlns:a16="http://schemas.microsoft.com/office/drawing/2014/main" id="{EB88EF68-85C7-4F8A-A177-915873F42B06}"/>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49;p33">
              <a:extLst>
                <a:ext uri="{FF2B5EF4-FFF2-40B4-BE49-F238E27FC236}">
                  <a16:creationId xmlns:a16="http://schemas.microsoft.com/office/drawing/2014/main" id="{078736F0-3E65-42A7-96F4-B625FC206899}"/>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50;p33">
              <a:extLst>
                <a:ext uri="{FF2B5EF4-FFF2-40B4-BE49-F238E27FC236}">
                  <a16:creationId xmlns:a16="http://schemas.microsoft.com/office/drawing/2014/main" id="{2B2BED27-5DD4-47CA-88F3-E132EF06B6A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Imagen 1">
            <a:extLst>
              <a:ext uri="{FF2B5EF4-FFF2-40B4-BE49-F238E27FC236}">
                <a16:creationId xmlns:a16="http://schemas.microsoft.com/office/drawing/2014/main" id="{3B4723EC-F999-42A7-AC97-717310D86D8C}"/>
              </a:ext>
            </a:extLst>
          </p:cNvPr>
          <p:cNvPicPr>
            <a:picLocks noChangeAspect="1"/>
          </p:cNvPicPr>
          <p:nvPr/>
        </p:nvPicPr>
        <p:blipFill>
          <a:blip r:embed="rId4"/>
          <a:stretch>
            <a:fillRect/>
          </a:stretch>
        </p:blipFill>
        <p:spPr>
          <a:xfrm>
            <a:off x="1687034" y="661767"/>
            <a:ext cx="5925878" cy="3414048"/>
          </a:xfrm>
          <a:prstGeom prst="rect">
            <a:avLst/>
          </a:prstGeom>
        </p:spPr>
      </p:pic>
    </p:spTree>
    <p:extLst>
      <p:ext uri="{BB962C8B-B14F-4D97-AF65-F5344CB8AC3E}">
        <p14:creationId xmlns:p14="http://schemas.microsoft.com/office/powerpoint/2010/main" val="3159886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111301"/>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949966"/>
            <a:ext cx="6462600" cy="3552300"/>
          </a:xfrm>
          <a:prstGeom prst="rect">
            <a:avLst/>
          </a:prstGeom>
        </p:spPr>
        <p:txBody>
          <a:bodyPr spcFirstLastPara="1" wrap="square" lIns="91425" tIns="91425" rIns="91425" bIns="91425" anchor="t" anchorCtr="0">
            <a:noAutofit/>
          </a:bodyPr>
          <a:lstStyle/>
          <a:p>
            <a:pPr>
              <a:spcBef>
                <a:spcPts val="0"/>
              </a:spcBef>
            </a:pPr>
            <a:r>
              <a:rPr lang="en" sz="1600" dirty="0"/>
              <a:t>Todos los países disminuyeron su cantidad de atletas entre el JJOO en que oficiaron de anfitriones y el JJOO posterior.</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Exceptuando las leves desviaciones de Grecia y Gran Bretaña, se observa una correlación fuertemente positiva para los restantes 6 valores de la serie considerada.</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El porcentaje promedio de disminución de atletas participantes duplica el porcentaje promedio de disminución de medallas logradas.</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Si bien la correlación requiere de una mayor cantidad de casos para obtener conclusiones más sólidas, el factor anfitrión puede constituirse en un indicador de control que permite evaluar la calidad del deporte de alto rendimiento de un país independientemente de su cantidad de atletas. </a:t>
            </a:r>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3</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1582746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950421"/>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4.</a:t>
            </a:r>
          </a:p>
          <a:p>
            <a:pPr marL="0" lvl="0" indent="0" algn="ctr" rtl="0">
              <a:spcBef>
                <a:spcPts val="0"/>
              </a:spcBef>
              <a:spcAft>
                <a:spcPts val="0"/>
              </a:spcAft>
              <a:buNone/>
            </a:pPr>
            <a:r>
              <a:rPr lang="en-US" dirty="0"/>
              <a:t>Paridad de Género</a:t>
            </a:r>
          </a:p>
        </p:txBody>
      </p:sp>
      <p:sp>
        <p:nvSpPr>
          <p:cNvPr id="112" name="Google Shape;112;p15"/>
          <p:cNvSpPr txBox="1">
            <a:spLocks noGrp="1"/>
          </p:cNvSpPr>
          <p:nvPr>
            <p:ph type="subTitle" idx="1"/>
          </p:nvPr>
        </p:nvSpPr>
        <p:spPr>
          <a:xfrm>
            <a:off x="385076" y="2395877"/>
            <a:ext cx="8373848" cy="12748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t>
            </a:r>
            <a:r>
              <a:rPr lang="en" dirty="0"/>
              <a:t>Los países que logran mayor cantidad de medallas son aquellos en que compiten mayor cantidad de mujeres”</a:t>
            </a:r>
            <a:endParaRPr dirty="0"/>
          </a:p>
        </p:txBody>
      </p:sp>
      <p:pic>
        <p:nvPicPr>
          <p:cNvPr id="5" name="Imagen 4">
            <a:extLst>
              <a:ext uri="{FF2B5EF4-FFF2-40B4-BE49-F238E27FC236}">
                <a16:creationId xmlns:a16="http://schemas.microsoft.com/office/drawing/2014/main" id="{F6397E10-EDA7-49CA-87F3-70B4EB63FFB2}"/>
              </a:ext>
            </a:extLst>
          </p:cNvPr>
          <p:cNvPicPr>
            <a:picLocks noChangeAspect="1"/>
          </p:cNvPicPr>
          <p:nvPr/>
        </p:nvPicPr>
        <p:blipFill>
          <a:blip r:embed="rId3"/>
          <a:stretch>
            <a:fillRect/>
          </a:stretch>
        </p:blipFill>
        <p:spPr>
          <a:xfrm>
            <a:off x="3767470" y="4258883"/>
            <a:ext cx="1609060" cy="742849"/>
          </a:xfrm>
          <a:prstGeom prst="rect">
            <a:avLst/>
          </a:prstGeom>
        </p:spPr>
      </p:pic>
    </p:spTree>
    <p:extLst>
      <p:ext uri="{BB962C8B-B14F-4D97-AF65-F5344CB8AC3E}">
        <p14:creationId xmlns:p14="http://schemas.microsoft.com/office/powerpoint/2010/main" val="3874402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4253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47993" y="674700"/>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Cantidad de Atletas</a:t>
            </a:r>
          </a:p>
          <a:p>
            <a:pPr marL="0" indent="0" algn="ctr">
              <a:buFont typeface="Lato"/>
              <a:buNone/>
            </a:pPr>
            <a:r>
              <a:rPr lang="es-AR" sz="2200" dirty="0">
                <a:solidFill>
                  <a:schemeClr val="accent6"/>
                </a:solidFill>
                <a:latin typeface="Raleway"/>
                <a:ea typeface="Raleway"/>
                <a:cs typeface="Raleway"/>
                <a:sym typeface="Raleway"/>
              </a:rPr>
              <a:t>(según género)</a:t>
            </a:r>
          </a:p>
          <a:p>
            <a:pPr marL="0" indent="0" algn="ctr">
              <a:buFont typeface="Lato"/>
              <a:buNone/>
            </a:pPr>
            <a:endParaRPr lang="es-AR" sz="2200" dirty="0">
              <a:solidFill>
                <a:schemeClr val="accent6"/>
              </a:solidFill>
              <a:latin typeface="Raleway"/>
              <a:ea typeface="Raleway"/>
              <a:cs typeface="Raleway"/>
              <a:sym typeface="Raleway"/>
            </a:endParaRPr>
          </a:p>
        </p:txBody>
      </p:sp>
      <p:pic>
        <p:nvPicPr>
          <p:cNvPr id="5" name="Imagen 4">
            <a:extLst>
              <a:ext uri="{FF2B5EF4-FFF2-40B4-BE49-F238E27FC236}">
                <a16:creationId xmlns:a16="http://schemas.microsoft.com/office/drawing/2014/main" id="{21D23418-C85B-4B0D-A174-D71E72B6408C}"/>
              </a:ext>
            </a:extLst>
          </p:cNvPr>
          <p:cNvPicPr>
            <a:picLocks noChangeAspect="1"/>
          </p:cNvPicPr>
          <p:nvPr/>
        </p:nvPicPr>
        <p:blipFill>
          <a:blip r:embed="rId4"/>
          <a:stretch>
            <a:fillRect/>
          </a:stretch>
        </p:blipFill>
        <p:spPr>
          <a:xfrm>
            <a:off x="921671" y="114220"/>
            <a:ext cx="2820990" cy="4872530"/>
          </a:xfrm>
          <a:prstGeom prst="rect">
            <a:avLst/>
          </a:prstGeom>
        </p:spPr>
      </p:pic>
    </p:spTree>
    <p:extLst>
      <p:ext uri="{BB962C8B-B14F-4D97-AF65-F5344CB8AC3E}">
        <p14:creationId xmlns:p14="http://schemas.microsoft.com/office/powerpoint/2010/main" val="1988374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pic>
        <p:nvPicPr>
          <p:cNvPr id="2" name="Imagen 1">
            <a:extLst>
              <a:ext uri="{FF2B5EF4-FFF2-40B4-BE49-F238E27FC236}">
                <a16:creationId xmlns:a16="http://schemas.microsoft.com/office/drawing/2014/main" id="{29391F9D-7B47-4E6F-B85C-7BE75CB217C8}"/>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764806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4253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47993" y="674700"/>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Tabla de Correlación</a:t>
            </a:r>
          </a:p>
          <a:p>
            <a:pPr marL="0" indent="0" algn="ctr">
              <a:buFont typeface="Lato"/>
              <a:buNone/>
            </a:pPr>
            <a:r>
              <a:rPr lang="es-AR" sz="2200" dirty="0">
                <a:solidFill>
                  <a:schemeClr val="accent6"/>
                </a:solidFill>
                <a:latin typeface="Raleway"/>
                <a:ea typeface="Raleway"/>
                <a:cs typeface="Raleway"/>
                <a:sym typeface="Raleway"/>
              </a:rPr>
              <a:t>Paridad de Género</a:t>
            </a:r>
          </a:p>
          <a:p>
            <a:pPr marL="0" indent="0" algn="ctr">
              <a:buFont typeface="Lato"/>
              <a:buNone/>
            </a:pPr>
            <a:r>
              <a:rPr lang="es-AR" sz="2200" dirty="0">
                <a:solidFill>
                  <a:schemeClr val="accent6"/>
                </a:solidFill>
                <a:latin typeface="Raleway"/>
                <a:ea typeface="Raleway"/>
                <a:cs typeface="Raleway"/>
                <a:sym typeface="Raleway"/>
              </a:rPr>
              <a:t>-</a:t>
            </a:r>
          </a:p>
          <a:p>
            <a:pPr marL="0" indent="0" algn="ctr">
              <a:buFont typeface="Lato"/>
              <a:buNone/>
            </a:pPr>
            <a:r>
              <a:rPr lang="es-AR" sz="2200" dirty="0">
                <a:solidFill>
                  <a:schemeClr val="accent6"/>
                </a:solidFill>
                <a:latin typeface="Raleway"/>
                <a:ea typeface="Raleway"/>
                <a:cs typeface="Raleway"/>
                <a:sym typeface="Raleway"/>
              </a:rPr>
              <a:t>Medallas logradas</a:t>
            </a:r>
          </a:p>
          <a:p>
            <a:pPr marL="0" indent="0">
              <a:buFont typeface="Lato"/>
              <a:buNone/>
            </a:pPr>
            <a:endParaRPr lang="en-US" dirty="0"/>
          </a:p>
        </p:txBody>
      </p:sp>
      <p:pic>
        <p:nvPicPr>
          <p:cNvPr id="4" name="Imagen 3">
            <a:extLst>
              <a:ext uri="{FF2B5EF4-FFF2-40B4-BE49-F238E27FC236}">
                <a16:creationId xmlns:a16="http://schemas.microsoft.com/office/drawing/2014/main" id="{18D3439D-AA83-4527-AAD8-4A867D313C98}"/>
              </a:ext>
            </a:extLst>
          </p:cNvPr>
          <p:cNvPicPr>
            <a:picLocks noChangeAspect="1"/>
          </p:cNvPicPr>
          <p:nvPr/>
        </p:nvPicPr>
        <p:blipFill>
          <a:blip r:embed="rId4"/>
          <a:stretch>
            <a:fillRect/>
          </a:stretch>
        </p:blipFill>
        <p:spPr>
          <a:xfrm>
            <a:off x="601978" y="127591"/>
            <a:ext cx="3305144" cy="4827124"/>
          </a:xfrm>
          <a:prstGeom prst="rect">
            <a:avLst/>
          </a:prstGeom>
        </p:spPr>
      </p:pic>
    </p:spTree>
    <p:extLst>
      <p:ext uri="{BB962C8B-B14F-4D97-AF65-F5344CB8AC3E}">
        <p14:creationId xmlns:p14="http://schemas.microsoft.com/office/powerpoint/2010/main" val="136422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0"/>
        <p:cNvGrpSpPr/>
        <p:nvPr/>
      </p:nvGrpSpPr>
      <p:grpSpPr>
        <a:xfrm>
          <a:off x="0" y="0"/>
          <a:ext cx="0" cy="0"/>
          <a:chOff x="0" y="0"/>
          <a:chExt cx="0" cy="0"/>
        </a:xfrm>
      </p:grpSpPr>
      <p:sp>
        <p:nvSpPr>
          <p:cNvPr id="461" name="Google Shape;461;p41"/>
          <p:cNvSpPr txBox="1">
            <a:spLocks noGrp="1"/>
          </p:cNvSpPr>
          <p:nvPr>
            <p:ph type="title"/>
          </p:nvPr>
        </p:nvSpPr>
        <p:spPr>
          <a:xfrm>
            <a:off x="879523" y="144135"/>
            <a:ext cx="64626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000" dirty="0"/>
              <a:t>4 factores de análisis</a:t>
            </a:r>
            <a:endParaRPr sz="4000" dirty="0"/>
          </a:p>
        </p:txBody>
      </p:sp>
      <p:sp>
        <p:nvSpPr>
          <p:cNvPr id="463" name="Google Shape;463;p41"/>
          <p:cNvSpPr/>
          <p:nvPr/>
        </p:nvSpPr>
        <p:spPr>
          <a:xfrm>
            <a:off x="286775" y="1363400"/>
            <a:ext cx="4206300" cy="1584600"/>
          </a:xfrm>
          <a:prstGeom prst="rect">
            <a:avLst/>
          </a:prstGeom>
          <a:solidFill>
            <a:schemeClr val="lt1"/>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s-AR" b="1" dirty="0">
                <a:solidFill>
                  <a:schemeClr val="dk1"/>
                </a:solidFill>
                <a:latin typeface="Lato"/>
                <a:ea typeface="Lato"/>
                <a:cs typeface="Lato"/>
                <a:sym typeface="Lato"/>
              </a:rPr>
              <a:t>PRESUPUESTO</a:t>
            </a:r>
            <a:endParaRPr b="1" dirty="0">
              <a:solidFill>
                <a:schemeClr val="dk1"/>
              </a:solidFill>
              <a:latin typeface="Lato"/>
              <a:ea typeface="Lato"/>
              <a:cs typeface="Lato"/>
              <a:sym typeface="Lato"/>
            </a:endParaRPr>
          </a:p>
        </p:txBody>
      </p:sp>
      <p:sp>
        <p:nvSpPr>
          <p:cNvPr id="464" name="Google Shape;464;p41"/>
          <p:cNvSpPr/>
          <p:nvPr/>
        </p:nvSpPr>
        <p:spPr>
          <a:xfrm>
            <a:off x="4667075" y="1363400"/>
            <a:ext cx="4206300" cy="1584600"/>
          </a:xfrm>
          <a:prstGeom prst="rect">
            <a:avLst/>
          </a:prstGeom>
          <a:solidFill>
            <a:schemeClr val="lt1"/>
          </a:solidFill>
          <a:ln>
            <a:noFill/>
          </a:ln>
        </p:spPr>
        <p:txBody>
          <a:bodyPr spcFirstLastPara="1" wrap="square" lIns="1371600" tIns="91425" rIns="91425" bIns="91425" anchor="t" anchorCtr="0">
            <a:noAutofit/>
          </a:bodyPr>
          <a:lstStyle/>
          <a:p>
            <a:pPr marL="0" lvl="0" indent="0" algn="r" rtl="0">
              <a:spcBef>
                <a:spcPts val="0"/>
              </a:spcBef>
              <a:spcAft>
                <a:spcPts val="0"/>
              </a:spcAft>
              <a:buNone/>
            </a:pPr>
            <a:r>
              <a:rPr lang="es-AR" b="1" dirty="0">
                <a:solidFill>
                  <a:schemeClr val="dk1"/>
                </a:solidFill>
                <a:latin typeface="Lato"/>
                <a:ea typeface="Lato"/>
                <a:cs typeface="Lato"/>
                <a:sym typeface="Lato"/>
              </a:rPr>
              <a:t>DEMOGRAFÍA</a:t>
            </a:r>
          </a:p>
        </p:txBody>
      </p:sp>
      <p:sp>
        <p:nvSpPr>
          <p:cNvPr id="465" name="Google Shape;465;p41"/>
          <p:cNvSpPr/>
          <p:nvPr/>
        </p:nvSpPr>
        <p:spPr>
          <a:xfrm>
            <a:off x="286775" y="3121900"/>
            <a:ext cx="4206300" cy="1584600"/>
          </a:xfrm>
          <a:prstGeom prst="rect">
            <a:avLst/>
          </a:prstGeom>
          <a:solidFill>
            <a:schemeClr val="lt1"/>
          </a:solidFill>
          <a:ln>
            <a:noFill/>
          </a:ln>
        </p:spPr>
        <p:txBody>
          <a:bodyPr spcFirstLastPara="1" wrap="square" lIns="91425" tIns="91425" rIns="1371600" bIns="91425" anchor="b" anchorCtr="0">
            <a:noAutofit/>
          </a:bodyPr>
          <a:lstStyle/>
          <a:p>
            <a:pPr marL="0" lvl="0" indent="0" algn="l" rtl="0">
              <a:spcBef>
                <a:spcPts val="0"/>
              </a:spcBef>
              <a:spcAft>
                <a:spcPts val="0"/>
              </a:spcAft>
              <a:buNone/>
            </a:pPr>
            <a:endParaRPr b="1" dirty="0">
              <a:solidFill>
                <a:schemeClr val="dk1"/>
              </a:solidFill>
              <a:latin typeface="Lato"/>
              <a:ea typeface="Lato"/>
              <a:cs typeface="Lato"/>
              <a:sym typeface="Lato"/>
            </a:endParaRPr>
          </a:p>
          <a:p>
            <a:pPr marL="0" lvl="0" indent="0" algn="l" rtl="0">
              <a:spcBef>
                <a:spcPts val="600"/>
              </a:spcBef>
              <a:spcAft>
                <a:spcPts val="600"/>
              </a:spcAft>
              <a:buNone/>
            </a:pPr>
            <a:r>
              <a:rPr lang="en" b="1" dirty="0">
                <a:solidFill>
                  <a:schemeClr val="dk1"/>
                </a:solidFill>
                <a:latin typeface="Lato"/>
                <a:ea typeface="Lato"/>
                <a:cs typeface="Lato"/>
                <a:sym typeface="Lato"/>
              </a:rPr>
              <a:t>ORGANIZADOR</a:t>
            </a:r>
            <a:endParaRPr dirty="0">
              <a:solidFill>
                <a:schemeClr val="dk1"/>
              </a:solidFill>
              <a:latin typeface="Lato"/>
              <a:ea typeface="Lato"/>
              <a:cs typeface="Lato"/>
              <a:sym typeface="Lato"/>
            </a:endParaRPr>
          </a:p>
        </p:txBody>
      </p:sp>
      <p:sp>
        <p:nvSpPr>
          <p:cNvPr id="466" name="Google Shape;466;p41"/>
          <p:cNvSpPr/>
          <p:nvPr/>
        </p:nvSpPr>
        <p:spPr>
          <a:xfrm>
            <a:off x="4667075" y="3121900"/>
            <a:ext cx="4206300" cy="1584600"/>
          </a:xfrm>
          <a:prstGeom prst="rect">
            <a:avLst/>
          </a:prstGeom>
          <a:solidFill>
            <a:schemeClr val="lt1"/>
          </a:solidFill>
          <a:ln>
            <a:noFill/>
          </a:ln>
        </p:spPr>
        <p:txBody>
          <a:bodyPr spcFirstLastPara="1" wrap="square" lIns="1371600" tIns="91425" rIns="91425" bIns="91425" anchor="b" anchorCtr="0">
            <a:noAutofit/>
          </a:bodyPr>
          <a:lstStyle/>
          <a:p>
            <a:pPr marL="0" lvl="0" indent="0" algn="r" rtl="0">
              <a:spcBef>
                <a:spcPts val="600"/>
              </a:spcBef>
              <a:spcAft>
                <a:spcPts val="600"/>
              </a:spcAft>
              <a:buNone/>
            </a:pPr>
            <a:r>
              <a:rPr lang="en" b="1" dirty="0">
                <a:solidFill>
                  <a:schemeClr val="dk1"/>
                </a:solidFill>
                <a:latin typeface="Lato"/>
                <a:ea typeface="Lato"/>
                <a:cs typeface="Lato"/>
                <a:sym typeface="Lato"/>
              </a:rPr>
              <a:t>GÉNERO</a:t>
            </a:r>
            <a:endParaRPr dirty="0">
              <a:solidFill>
                <a:schemeClr val="dk1"/>
              </a:solidFill>
              <a:latin typeface="Lato"/>
              <a:ea typeface="Lato"/>
              <a:cs typeface="Lato"/>
              <a:sym typeface="Lato"/>
            </a:endParaRPr>
          </a:p>
        </p:txBody>
      </p:sp>
      <p:sp>
        <p:nvSpPr>
          <p:cNvPr id="467" name="Google Shape;467;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rot="5400000">
            <a:off x="3459879" y="1738389"/>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rot="-5400000">
            <a:off x="3285625" y="1914006"/>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3842100" y="2242577"/>
            <a:ext cx="346481" cy="446525"/>
          </a:xfrm>
          <a:prstGeom prst="rect">
            <a:avLst/>
          </a:prstGeom>
        </p:spPr>
        <p:txBody>
          <a:bodyPr>
            <a:prstTxWarp prst="textPlain">
              <a:avLst/>
            </a:prstTxWarp>
          </a:bodyPr>
          <a:lstStyle/>
          <a:p>
            <a:pPr lvl="0" algn="ctr"/>
            <a:r>
              <a:rPr lang="es-AR" b="1" dirty="0">
                <a:solidFill>
                  <a:schemeClr val="lt1"/>
                </a:solidFill>
                <a:latin typeface="Raleway"/>
              </a:rPr>
              <a:t>P</a:t>
            </a:r>
            <a:endParaRPr b="1" i="0" dirty="0">
              <a:ln>
                <a:noFill/>
              </a:ln>
              <a:solidFill>
                <a:schemeClr val="lt1"/>
              </a:solidFill>
              <a:latin typeface="Raleway"/>
            </a:endParaRPr>
          </a:p>
        </p:txBody>
      </p:sp>
      <p:sp>
        <p:nvSpPr>
          <p:cNvPr id="472" name="Google Shape;472;p41"/>
          <p:cNvSpPr/>
          <p:nvPr/>
        </p:nvSpPr>
        <p:spPr>
          <a:xfrm>
            <a:off x="4971979" y="2242577"/>
            <a:ext cx="387675" cy="438805"/>
          </a:xfrm>
          <a:prstGeom prst="rect">
            <a:avLst/>
          </a:prstGeom>
        </p:spPr>
        <p:txBody>
          <a:bodyPr>
            <a:prstTxWarp prst="textPlain">
              <a:avLst/>
            </a:prstTxWarp>
          </a:bodyPr>
          <a:lstStyle/>
          <a:p>
            <a:pPr lvl="0" algn="ctr"/>
            <a:r>
              <a:rPr lang="es-AR" b="1" dirty="0">
                <a:solidFill>
                  <a:schemeClr val="lt1"/>
                </a:solidFill>
                <a:latin typeface="Raleway"/>
              </a:rPr>
              <a:t>D</a:t>
            </a:r>
            <a:endParaRPr b="1" i="0" dirty="0">
              <a:ln>
                <a:noFill/>
              </a:ln>
              <a:solidFill>
                <a:schemeClr val="lt1"/>
              </a:solidFill>
              <a:latin typeface="Raleway"/>
            </a:endParaRPr>
          </a:p>
        </p:txBody>
      </p:sp>
      <p:sp>
        <p:nvSpPr>
          <p:cNvPr id="473" name="Google Shape;473;p41"/>
          <p:cNvSpPr/>
          <p:nvPr/>
        </p:nvSpPr>
        <p:spPr>
          <a:xfrm>
            <a:off x="3807513" y="3348952"/>
            <a:ext cx="428005" cy="444672"/>
          </a:xfrm>
          <a:prstGeom prst="rect">
            <a:avLst/>
          </a:prstGeom>
        </p:spPr>
        <p:txBody>
          <a:bodyPr>
            <a:prstTxWarp prst="textPlain">
              <a:avLst/>
            </a:prstTxWarp>
          </a:bodyPr>
          <a:lstStyle/>
          <a:p>
            <a:pPr lvl="0" algn="ctr"/>
            <a:r>
              <a:rPr b="1" i="0" dirty="0">
                <a:ln>
                  <a:noFill/>
                </a:ln>
                <a:solidFill>
                  <a:schemeClr val="lt1"/>
                </a:solidFill>
                <a:latin typeface="Raleway"/>
              </a:rPr>
              <a:t>O</a:t>
            </a:r>
          </a:p>
        </p:txBody>
      </p:sp>
      <p:sp>
        <p:nvSpPr>
          <p:cNvPr id="474" name="Google Shape;474;p41"/>
          <p:cNvSpPr/>
          <p:nvPr/>
        </p:nvSpPr>
        <p:spPr>
          <a:xfrm>
            <a:off x="4971979" y="3356672"/>
            <a:ext cx="365009" cy="438496"/>
          </a:xfrm>
          <a:prstGeom prst="rect">
            <a:avLst/>
          </a:prstGeom>
        </p:spPr>
        <p:txBody>
          <a:bodyPr>
            <a:prstTxWarp prst="textPlain">
              <a:avLst/>
            </a:prstTxWarp>
          </a:bodyPr>
          <a:lstStyle/>
          <a:p>
            <a:pPr lvl="0" algn="ctr"/>
            <a:r>
              <a:rPr lang="es-AR" b="1" dirty="0">
                <a:solidFill>
                  <a:schemeClr val="lt1"/>
                </a:solidFill>
                <a:latin typeface="Raleway"/>
              </a:rPr>
              <a:t>G</a:t>
            </a:r>
            <a:endParaRPr b="1" i="0" dirty="0">
              <a:ln>
                <a:noFill/>
              </a:ln>
              <a:solidFill>
                <a:schemeClr val="lt1"/>
              </a:solidFill>
              <a:latin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 name="Imagen 2">
            <a:extLst>
              <a:ext uri="{FF2B5EF4-FFF2-40B4-BE49-F238E27FC236}">
                <a16:creationId xmlns:a16="http://schemas.microsoft.com/office/drawing/2014/main" id="{707E535E-FF51-40C8-BF96-4B3C8DF1991B}"/>
              </a:ext>
            </a:extLst>
          </p:cNvPr>
          <p:cNvPicPr>
            <a:picLocks noChangeAspect="1"/>
          </p:cNvPicPr>
          <p:nvPr/>
        </p:nvPicPr>
        <p:blipFill>
          <a:blip r:embed="rId3"/>
          <a:stretch>
            <a:fillRect/>
          </a:stretch>
        </p:blipFill>
        <p:spPr>
          <a:xfrm>
            <a:off x="7951358" y="4481648"/>
            <a:ext cx="1066892" cy="487722"/>
          </a:xfrm>
          <a:prstGeom prst="rect">
            <a:avLst/>
          </a:prstGeom>
        </p:spPr>
      </p:pic>
      <p:sp>
        <p:nvSpPr>
          <p:cNvPr id="13" name="Google Shape;119;p16">
            <a:extLst>
              <a:ext uri="{FF2B5EF4-FFF2-40B4-BE49-F238E27FC236}">
                <a16:creationId xmlns:a16="http://schemas.microsoft.com/office/drawing/2014/main" id="{12394D36-E1CF-49A8-B441-6FD9C62F70D3}"/>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sp>
        <p:nvSpPr>
          <p:cNvPr id="5" name="Google Shape;152;p20">
            <a:extLst>
              <a:ext uri="{FF2B5EF4-FFF2-40B4-BE49-F238E27FC236}">
                <a16:creationId xmlns:a16="http://schemas.microsoft.com/office/drawing/2014/main" id="{9564574E-12BF-4B1F-ACE7-195E105D1D38}"/>
              </a:ext>
            </a:extLst>
          </p:cNvPr>
          <p:cNvSpPr txBox="1">
            <a:spLocks/>
          </p:cNvSpPr>
          <p:nvPr/>
        </p:nvSpPr>
        <p:spPr>
          <a:xfrm>
            <a:off x="1340700" y="759575"/>
            <a:ext cx="64626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accent6"/>
                </a:solidFill>
                <a:latin typeface="Raleway"/>
                <a:sym typeface="Raleway"/>
              </a:rPr>
              <a:t>Promedios</a:t>
            </a:r>
            <a:r>
              <a:rPr lang="en-US" dirty="0"/>
              <a:t> </a:t>
            </a:r>
          </a:p>
        </p:txBody>
      </p:sp>
      <p:sp>
        <p:nvSpPr>
          <p:cNvPr id="6" name="Google Shape;146;p19">
            <a:extLst>
              <a:ext uri="{FF2B5EF4-FFF2-40B4-BE49-F238E27FC236}">
                <a16:creationId xmlns:a16="http://schemas.microsoft.com/office/drawing/2014/main" id="{DF47D434-B25F-46CC-AC98-60CF842ACA43}"/>
              </a:ext>
            </a:extLst>
          </p:cNvPr>
          <p:cNvSpPr txBox="1">
            <a:spLocks/>
          </p:cNvSpPr>
          <p:nvPr/>
        </p:nvSpPr>
        <p:spPr>
          <a:xfrm>
            <a:off x="893699" y="4099351"/>
            <a:ext cx="3954747" cy="5605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solidFill>
                  <a:schemeClr val="dk1"/>
                </a:solidFill>
                <a:latin typeface="Lato"/>
                <a:sym typeface="Lato"/>
              </a:rPr>
              <a:t>Fuente: elaboración propia en base a Wikipedia</a:t>
            </a:r>
          </a:p>
        </p:txBody>
      </p:sp>
      <p:pic>
        <p:nvPicPr>
          <p:cNvPr id="4" name="Imagen 3">
            <a:extLst>
              <a:ext uri="{FF2B5EF4-FFF2-40B4-BE49-F238E27FC236}">
                <a16:creationId xmlns:a16="http://schemas.microsoft.com/office/drawing/2014/main" id="{D115D65D-5116-4BD2-8AB2-65332535B112}"/>
              </a:ext>
            </a:extLst>
          </p:cNvPr>
          <p:cNvPicPr>
            <a:picLocks noChangeAspect="1"/>
          </p:cNvPicPr>
          <p:nvPr/>
        </p:nvPicPr>
        <p:blipFill>
          <a:blip r:embed="rId4"/>
          <a:stretch>
            <a:fillRect/>
          </a:stretch>
        </p:blipFill>
        <p:spPr>
          <a:xfrm>
            <a:off x="1032510" y="2396136"/>
            <a:ext cx="7078980" cy="563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73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 name="Imagen 2">
            <a:extLst>
              <a:ext uri="{FF2B5EF4-FFF2-40B4-BE49-F238E27FC236}">
                <a16:creationId xmlns:a16="http://schemas.microsoft.com/office/drawing/2014/main" id="{707E535E-FF51-40C8-BF96-4B3C8DF1991B}"/>
              </a:ext>
            </a:extLst>
          </p:cNvPr>
          <p:cNvPicPr>
            <a:picLocks noChangeAspect="1"/>
          </p:cNvPicPr>
          <p:nvPr/>
        </p:nvPicPr>
        <p:blipFill>
          <a:blip r:embed="rId3"/>
          <a:stretch>
            <a:fillRect/>
          </a:stretch>
        </p:blipFill>
        <p:spPr>
          <a:xfrm>
            <a:off x="7951358" y="4481648"/>
            <a:ext cx="1066892" cy="487722"/>
          </a:xfrm>
          <a:prstGeom prst="rect">
            <a:avLst/>
          </a:prstGeom>
        </p:spPr>
      </p:pic>
      <p:sp>
        <p:nvSpPr>
          <p:cNvPr id="13" name="Google Shape;119;p16">
            <a:extLst>
              <a:ext uri="{FF2B5EF4-FFF2-40B4-BE49-F238E27FC236}">
                <a16:creationId xmlns:a16="http://schemas.microsoft.com/office/drawing/2014/main" id="{12394D36-E1CF-49A8-B441-6FD9C62F70D3}"/>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4" name="Imagen 3">
            <a:extLst>
              <a:ext uri="{FF2B5EF4-FFF2-40B4-BE49-F238E27FC236}">
                <a16:creationId xmlns:a16="http://schemas.microsoft.com/office/drawing/2014/main" id="{F3995FE5-AF83-4943-92BF-9AF44FB25DB2}"/>
              </a:ext>
            </a:extLst>
          </p:cNvPr>
          <p:cNvPicPr>
            <a:picLocks noChangeAspect="1"/>
          </p:cNvPicPr>
          <p:nvPr/>
        </p:nvPicPr>
        <p:blipFill>
          <a:blip r:embed="rId4"/>
          <a:stretch>
            <a:fillRect/>
          </a:stretch>
        </p:blipFill>
        <p:spPr>
          <a:xfrm>
            <a:off x="0" y="-8413"/>
            <a:ext cx="9143999" cy="5151913"/>
          </a:xfrm>
          <a:prstGeom prst="rect">
            <a:avLst/>
          </a:prstGeom>
        </p:spPr>
      </p:pic>
      <p:cxnSp>
        <p:nvCxnSpPr>
          <p:cNvPr id="6" name="Conector recto 5">
            <a:extLst>
              <a:ext uri="{FF2B5EF4-FFF2-40B4-BE49-F238E27FC236}">
                <a16:creationId xmlns:a16="http://schemas.microsoft.com/office/drawing/2014/main" id="{F6D9ED08-8060-4DC7-B9E2-DC1CE3773056}"/>
              </a:ext>
            </a:extLst>
          </p:cNvPr>
          <p:cNvCxnSpPr/>
          <p:nvPr/>
        </p:nvCxnSpPr>
        <p:spPr>
          <a:xfrm>
            <a:off x="6216663" y="432874"/>
            <a:ext cx="0" cy="3923634"/>
          </a:xfrm>
          <a:prstGeom prst="line">
            <a:avLst/>
          </a:prstGeom>
          <a:ln w="12700">
            <a:solidFill>
              <a:srgbClr val="92D05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 name="Imagen 2">
            <a:extLst>
              <a:ext uri="{FF2B5EF4-FFF2-40B4-BE49-F238E27FC236}">
                <a16:creationId xmlns:a16="http://schemas.microsoft.com/office/drawing/2014/main" id="{707E535E-FF51-40C8-BF96-4B3C8DF1991B}"/>
              </a:ext>
            </a:extLst>
          </p:cNvPr>
          <p:cNvPicPr>
            <a:picLocks noChangeAspect="1"/>
          </p:cNvPicPr>
          <p:nvPr/>
        </p:nvPicPr>
        <p:blipFill>
          <a:blip r:embed="rId3"/>
          <a:stretch>
            <a:fillRect/>
          </a:stretch>
        </p:blipFill>
        <p:spPr>
          <a:xfrm>
            <a:off x="7951358" y="4481648"/>
            <a:ext cx="1066892" cy="487722"/>
          </a:xfrm>
          <a:prstGeom prst="rect">
            <a:avLst/>
          </a:prstGeom>
        </p:spPr>
      </p:pic>
      <p:sp>
        <p:nvSpPr>
          <p:cNvPr id="13" name="Google Shape;119;p16">
            <a:extLst>
              <a:ext uri="{FF2B5EF4-FFF2-40B4-BE49-F238E27FC236}">
                <a16:creationId xmlns:a16="http://schemas.microsoft.com/office/drawing/2014/main" id="{12394D36-E1CF-49A8-B441-6FD9C62F70D3}"/>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sp>
        <p:nvSpPr>
          <p:cNvPr id="5" name="Google Shape;152;p20">
            <a:extLst>
              <a:ext uri="{FF2B5EF4-FFF2-40B4-BE49-F238E27FC236}">
                <a16:creationId xmlns:a16="http://schemas.microsoft.com/office/drawing/2014/main" id="{9564574E-12BF-4B1F-ACE7-195E105D1D38}"/>
              </a:ext>
            </a:extLst>
          </p:cNvPr>
          <p:cNvSpPr txBox="1">
            <a:spLocks/>
          </p:cNvSpPr>
          <p:nvPr/>
        </p:nvSpPr>
        <p:spPr>
          <a:xfrm>
            <a:off x="829838" y="909693"/>
            <a:ext cx="7484323"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solidFill>
                  <a:schemeClr val="accent6"/>
                </a:solidFill>
                <a:latin typeface="Raleway"/>
                <a:sym typeface="Raleway"/>
              </a:rPr>
              <a:t>Recalculamos promedios</a:t>
            </a:r>
          </a:p>
          <a:p>
            <a:pPr algn="ctr"/>
            <a:r>
              <a:rPr lang="en-US" sz="3200" dirty="0">
                <a:solidFill>
                  <a:schemeClr val="accent6"/>
                </a:solidFill>
                <a:latin typeface="Raleway"/>
                <a:sym typeface="Raleway"/>
              </a:rPr>
              <a:t>(países con más de 100 atletas) </a:t>
            </a:r>
            <a:r>
              <a:rPr lang="en-US" dirty="0"/>
              <a:t> </a:t>
            </a:r>
          </a:p>
        </p:txBody>
      </p:sp>
      <p:sp>
        <p:nvSpPr>
          <p:cNvPr id="6" name="Google Shape;146;p19">
            <a:extLst>
              <a:ext uri="{FF2B5EF4-FFF2-40B4-BE49-F238E27FC236}">
                <a16:creationId xmlns:a16="http://schemas.microsoft.com/office/drawing/2014/main" id="{DF47D434-B25F-46CC-AC98-60CF842ACA43}"/>
              </a:ext>
            </a:extLst>
          </p:cNvPr>
          <p:cNvSpPr txBox="1">
            <a:spLocks/>
          </p:cNvSpPr>
          <p:nvPr/>
        </p:nvSpPr>
        <p:spPr>
          <a:xfrm>
            <a:off x="893699" y="4099351"/>
            <a:ext cx="3954747" cy="5605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solidFill>
                  <a:schemeClr val="dk1"/>
                </a:solidFill>
                <a:latin typeface="Lato"/>
                <a:sym typeface="Lato"/>
              </a:rPr>
              <a:t>Fuente: elaboración propia en base a Wikipedia</a:t>
            </a:r>
          </a:p>
        </p:txBody>
      </p:sp>
      <p:pic>
        <p:nvPicPr>
          <p:cNvPr id="4" name="Imagen 3">
            <a:extLst>
              <a:ext uri="{FF2B5EF4-FFF2-40B4-BE49-F238E27FC236}">
                <a16:creationId xmlns:a16="http://schemas.microsoft.com/office/drawing/2014/main" id="{68C24F63-886D-434E-A326-54850E2009DC}"/>
              </a:ext>
            </a:extLst>
          </p:cNvPr>
          <p:cNvPicPr>
            <a:picLocks noChangeAspect="1"/>
          </p:cNvPicPr>
          <p:nvPr/>
        </p:nvPicPr>
        <p:blipFill>
          <a:blip r:embed="rId4"/>
          <a:stretch>
            <a:fillRect/>
          </a:stretch>
        </p:blipFill>
        <p:spPr>
          <a:xfrm>
            <a:off x="998219" y="2460134"/>
            <a:ext cx="7147560" cy="563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786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 name="Imagen 2">
            <a:extLst>
              <a:ext uri="{FF2B5EF4-FFF2-40B4-BE49-F238E27FC236}">
                <a16:creationId xmlns:a16="http://schemas.microsoft.com/office/drawing/2014/main" id="{707E535E-FF51-40C8-BF96-4B3C8DF1991B}"/>
              </a:ext>
            </a:extLst>
          </p:cNvPr>
          <p:cNvPicPr>
            <a:picLocks noChangeAspect="1"/>
          </p:cNvPicPr>
          <p:nvPr/>
        </p:nvPicPr>
        <p:blipFill>
          <a:blip r:embed="rId3"/>
          <a:stretch>
            <a:fillRect/>
          </a:stretch>
        </p:blipFill>
        <p:spPr>
          <a:xfrm>
            <a:off x="7951358" y="4481648"/>
            <a:ext cx="1066892" cy="487722"/>
          </a:xfrm>
          <a:prstGeom prst="rect">
            <a:avLst/>
          </a:prstGeom>
        </p:spPr>
      </p:pic>
      <p:sp>
        <p:nvSpPr>
          <p:cNvPr id="13" name="Google Shape;119;p16">
            <a:extLst>
              <a:ext uri="{FF2B5EF4-FFF2-40B4-BE49-F238E27FC236}">
                <a16:creationId xmlns:a16="http://schemas.microsoft.com/office/drawing/2014/main" id="{12394D36-E1CF-49A8-B441-6FD9C62F70D3}"/>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2" name="Imagen 1">
            <a:extLst>
              <a:ext uri="{FF2B5EF4-FFF2-40B4-BE49-F238E27FC236}">
                <a16:creationId xmlns:a16="http://schemas.microsoft.com/office/drawing/2014/main" id="{8ECC272E-E943-48B7-95FA-B13783E6924C}"/>
              </a:ext>
            </a:extLst>
          </p:cNvPr>
          <p:cNvPicPr>
            <a:picLocks noChangeAspect="1"/>
          </p:cNvPicPr>
          <p:nvPr/>
        </p:nvPicPr>
        <p:blipFill>
          <a:blip r:embed="rId4"/>
          <a:stretch>
            <a:fillRect/>
          </a:stretch>
        </p:blipFill>
        <p:spPr>
          <a:xfrm>
            <a:off x="-3017" y="1"/>
            <a:ext cx="9147017" cy="5143500"/>
          </a:xfrm>
          <a:prstGeom prst="rect">
            <a:avLst/>
          </a:prstGeom>
        </p:spPr>
      </p:pic>
      <p:pic>
        <p:nvPicPr>
          <p:cNvPr id="10" name="Imagen 9">
            <a:extLst>
              <a:ext uri="{FF2B5EF4-FFF2-40B4-BE49-F238E27FC236}">
                <a16:creationId xmlns:a16="http://schemas.microsoft.com/office/drawing/2014/main" id="{2A946932-184C-4A35-99F4-72B4B15B2F9B}"/>
              </a:ext>
            </a:extLst>
          </p:cNvPr>
          <p:cNvPicPr>
            <a:picLocks noChangeAspect="1"/>
          </p:cNvPicPr>
          <p:nvPr/>
        </p:nvPicPr>
        <p:blipFill>
          <a:blip r:embed="rId5"/>
          <a:stretch>
            <a:fillRect/>
          </a:stretch>
        </p:blipFill>
        <p:spPr>
          <a:xfrm>
            <a:off x="6557572" y="549387"/>
            <a:ext cx="12193" cy="3932261"/>
          </a:xfrm>
          <a:prstGeom prst="rect">
            <a:avLst/>
          </a:prstGeom>
        </p:spPr>
      </p:pic>
    </p:spTree>
    <p:extLst>
      <p:ext uri="{BB962C8B-B14F-4D97-AF65-F5344CB8AC3E}">
        <p14:creationId xmlns:p14="http://schemas.microsoft.com/office/powerpoint/2010/main" val="1600433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949966"/>
            <a:ext cx="6462600" cy="3552300"/>
          </a:xfrm>
          <a:prstGeom prst="rect">
            <a:avLst/>
          </a:prstGeom>
        </p:spPr>
        <p:txBody>
          <a:bodyPr spcFirstLastPara="1" wrap="square" lIns="91425" tIns="91425" rIns="91425" bIns="91425" anchor="t" anchorCtr="0">
            <a:noAutofit/>
          </a:bodyPr>
          <a:lstStyle/>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Aunque en los primeros dos gráficos la correlación se vuelve dispersa a lo largo de la línea de tendencia, la diferencia en los promedios de obtención de medallas es clara entre las delegaciones integradas por más del 50% de atletas mujeres, y las naciones que no alcanzan dicho porcentaje.</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Para precisar la correlación recalculamos los promedios sobre países cuyas delegaciones fueron integradas por más de 100 atletas, atenuando la influencia de este factor.</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La diferencia no sólo se mantuvo, si no que se amplió: los países con más </a:t>
            </a:r>
            <a:r>
              <a:rPr kumimoji="0" lang="en" sz="1600" b="0" i="0" u="none" strike="noStrike" kern="0" cap="none" spc="0" normalizeH="0" baseline="0" noProof="0" dirty="0">
                <a:ln>
                  <a:noFill/>
                </a:ln>
                <a:solidFill>
                  <a:srgbClr val="677480"/>
                </a:solidFill>
                <a:effectLst/>
                <a:uLnTx/>
                <a:uFillTx/>
                <a:latin typeface="Lato"/>
                <a:sym typeface="Lato"/>
              </a:rPr>
              <a:t>del 50% de atletas mujeres lograron en promedio 37 medallas más que las naciones que no alcanzaron dicho porcentaje.</a:t>
            </a: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2035545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893700" y="2675"/>
            <a:ext cx="2483700" cy="234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a:spLocks noGrp="1"/>
          </p:cNvSpPr>
          <p:nvPr>
            <p:ph type="ctrTitle" idx="4294967295"/>
          </p:nvPr>
        </p:nvSpPr>
        <p:spPr>
          <a:xfrm>
            <a:off x="747406" y="3027681"/>
            <a:ext cx="6623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chemeClr val="lt1"/>
                </a:solidFill>
              </a:rPr>
              <a:t>Bonus Track</a:t>
            </a:r>
            <a:endParaRPr sz="7200" dirty="0">
              <a:solidFill>
                <a:schemeClr val="lt1"/>
              </a:solidFill>
            </a:endParaRPr>
          </a:p>
        </p:txBody>
      </p:sp>
      <p:pic>
        <p:nvPicPr>
          <p:cNvPr id="2" name="Imagen 1">
            <a:extLst>
              <a:ext uri="{FF2B5EF4-FFF2-40B4-BE49-F238E27FC236}">
                <a16:creationId xmlns:a16="http://schemas.microsoft.com/office/drawing/2014/main" id="{E4A4B105-81D5-420C-9ECE-7F1D1F6E135F}"/>
              </a:ext>
            </a:extLst>
          </p:cNvPr>
          <p:cNvPicPr>
            <a:picLocks noChangeAspect="1"/>
          </p:cNvPicPr>
          <p:nvPr/>
        </p:nvPicPr>
        <p:blipFill>
          <a:blip r:embed="rId3"/>
          <a:stretch>
            <a:fillRect/>
          </a:stretch>
        </p:blipFill>
        <p:spPr>
          <a:xfrm>
            <a:off x="1475510" y="596889"/>
            <a:ext cx="1282081" cy="1237096"/>
          </a:xfrm>
          <a:prstGeom prst="rect">
            <a:avLst/>
          </a:prstGeom>
        </p:spPr>
      </p:pic>
    </p:spTree>
    <p:extLst>
      <p:ext uri="{BB962C8B-B14F-4D97-AF65-F5344CB8AC3E}">
        <p14:creationId xmlns:p14="http://schemas.microsoft.com/office/powerpoint/2010/main" val="1030370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4253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47993" y="674700"/>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Tabla de Correlación</a:t>
            </a:r>
          </a:p>
          <a:p>
            <a:pPr marL="0" indent="0" algn="ctr">
              <a:buFont typeface="Lato"/>
              <a:buNone/>
            </a:pPr>
            <a:r>
              <a:rPr lang="es-AR" sz="2200" dirty="0">
                <a:solidFill>
                  <a:schemeClr val="accent6"/>
                </a:solidFill>
                <a:latin typeface="Raleway"/>
                <a:ea typeface="Raleway"/>
                <a:cs typeface="Raleway"/>
                <a:sym typeface="Raleway"/>
              </a:rPr>
              <a:t>Medallas según género</a:t>
            </a:r>
          </a:p>
          <a:p>
            <a:pPr marL="0" indent="0" algn="ctr">
              <a:buFont typeface="Lato"/>
              <a:buNone/>
            </a:pPr>
            <a:r>
              <a:rPr lang="es-AR" sz="2200" dirty="0">
                <a:solidFill>
                  <a:schemeClr val="accent6"/>
                </a:solidFill>
                <a:latin typeface="Raleway"/>
                <a:ea typeface="Raleway"/>
                <a:cs typeface="Raleway"/>
                <a:sym typeface="Raleway"/>
              </a:rPr>
              <a:t>-</a:t>
            </a:r>
          </a:p>
          <a:p>
            <a:pPr marL="0" indent="0" algn="ctr">
              <a:buFont typeface="Lato"/>
              <a:buNone/>
            </a:pPr>
            <a:r>
              <a:rPr lang="es-AR" sz="2200" dirty="0">
                <a:solidFill>
                  <a:schemeClr val="accent6"/>
                </a:solidFill>
                <a:latin typeface="Raleway"/>
                <a:ea typeface="Raleway"/>
                <a:cs typeface="Raleway"/>
                <a:sym typeface="Raleway"/>
              </a:rPr>
              <a:t>Total de medallas</a:t>
            </a:r>
          </a:p>
          <a:p>
            <a:pPr marL="0" indent="0" algn="ctr">
              <a:buFont typeface="Lato"/>
              <a:buNone/>
            </a:pPr>
            <a:endParaRPr lang="es-AR" sz="2200" dirty="0">
              <a:solidFill>
                <a:schemeClr val="accent6"/>
              </a:solidFill>
              <a:latin typeface="Raleway"/>
              <a:ea typeface="Raleway"/>
              <a:cs typeface="Raleway"/>
              <a:sym typeface="Raleway"/>
            </a:endParaRPr>
          </a:p>
          <a:p>
            <a:pPr marL="0" indent="0">
              <a:buFont typeface="Lato"/>
              <a:buNone/>
            </a:pPr>
            <a:endParaRPr lang="en-US" dirty="0"/>
          </a:p>
        </p:txBody>
      </p:sp>
      <p:graphicFrame>
        <p:nvGraphicFramePr>
          <p:cNvPr id="5" name="Tabla 4">
            <a:extLst>
              <a:ext uri="{FF2B5EF4-FFF2-40B4-BE49-F238E27FC236}">
                <a16:creationId xmlns:a16="http://schemas.microsoft.com/office/drawing/2014/main" id="{C9276A9C-B9D5-438B-9627-7FF22D61013F}"/>
              </a:ext>
            </a:extLst>
          </p:cNvPr>
          <p:cNvGraphicFramePr>
            <a:graphicFrameLocks noGrp="1"/>
          </p:cNvGraphicFramePr>
          <p:nvPr>
            <p:extLst>
              <p:ext uri="{D42A27DB-BD31-4B8C-83A1-F6EECF244321}">
                <p14:modId xmlns:p14="http://schemas.microsoft.com/office/powerpoint/2010/main" val="2446418891"/>
              </p:ext>
            </p:extLst>
          </p:nvPr>
        </p:nvGraphicFramePr>
        <p:xfrm>
          <a:off x="398599" y="368595"/>
          <a:ext cx="3833159" cy="4451502"/>
        </p:xfrm>
        <a:graphic>
          <a:graphicData uri="http://schemas.openxmlformats.org/drawingml/2006/table">
            <a:tbl>
              <a:tblPr/>
              <a:tblGrid>
                <a:gridCol w="916625">
                  <a:extLst>
                    <a:ext uri="{9D8B030D-6E8A-4147-A177-3AD203B41FA5}">
                      <a16:colId xmlns:a16="http://schemas.microsoft.com/office/drawing/2014/main" val="3492559564"/>
                    </a:ext>
                  </a:extLst>
                </a:gridCol>
                <a:gridCol w="833295">
                  <a:extLst>
                    <a:ext uri="{9D8B030D-6E8A-4147-A177-3AD203B41FA5}">
                      <a16:colId xmlns:a16="http://schemas.microsoft.com/office/drawing/2014/main" val="530781132"/>
                    </a:ext>
                  </a:extLst>
                </a:gridCol>
                <a:gridCol w="797583">
                  <a:extLst>
                    <a:ext uri="{9D8B030D-6E8A-4147-A177-3AD203B41FA5}">
                      <a16:colId xmlns:a16="http://schemas.microsoft.com/office/drawing/2014/main" val="1188642837"/>
                    </a:ext>
                  </a:extLst>
                </a:gridCol>
                <a:gridCol w="666636">
                  <a:extLst>
                    <a:ext uri="{9D8B030D-6E8A-4147-A177-3AD203B41FA5}">
                      <a16:colId xmlns:a16="http://schemas.microsoft.com/office/drawing/2014/main" val="54038539"/>
                    </a:ext>
                  </a:extLst>
                </a:gridCol>
                <a:gridCol w="619020">
                  <a:extLst>
                    <a:ext uri="{9D8B030D-6E8A-4147-A177-3AD203B41FA5}">
                      <a16:colId xmlns:a16="http://schemas.microsoft.com/office/drawing/2014/main" val="1036230718"/>
                    </a:ext>
                  </a:extLst>
                </a:gridCol>
              </a:tblGrid>
              <a:tr h="202341">
                <a:tc>
                  <a:txBody>
                    <a:bodyPr/>
                    <a:lstStyle/>
                    <a:p>
                      <a:pPr algn="ctr" fontAlgn="ctr"/>
                      <a:r>
                        <a:rPr lang="en-US" sz="1000" b="1" i="0" u="none" strike="noStrike" dirty="0">
                          <a:solidFill>
                            <a:srgbClr val="FFFFFF"/>
                          </a:solidFill>
                          <a:effectLst/>
                          <a:latin typeface="Calibri" panose="020F0502020204030204" pitchFamily="34" charset="0"/>
                        </a:rPr>
                        <a:t>País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Hombres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Mujeres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Mixto</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Total</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4154858638"/>
                  </a:ext>
                </a:extLst>
              </a:tr>
              <a:tr h="202341">
                <a:tc>
                  <a:txBody>
                    <a:bodyPr/>
                    <a:lstStyle/>
                    <a:p>
                      <a:pPr algn="ctr" fontAlgn="ctr"/>
                      <a:r>
                        <a:rPr lang="en-US" sz="1000" b="0" i="0" u="none" strike="noStrike">
                          <a:solidFill>
                            <a:srgbClr val="000000"/>
                          </a:solidFill>
                          <a:effectLst/>
                          <a:latin typeface="Calibri" panose="020F0502020204030204" pitchFamily="34" charset="0"/>
                        </a:rPr>
                        <a:t>Estados Unidos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541237"/>
                  </a:ext>
                </a:extLst>
              </a:tr>
              <a:tr h="202341">
                <a:tc>
                  <a:txBody>
                    <a:bodyPr/>
                    <a:lstStyle/>
                    <a:p>
                      <a:pPr algn="ctr" fontAlgn="ctr"/>
                      <a:r>
                        <a:rPr lang="en-US" sz="1000" b="0" i="0" u="none" strike="noStrike">
                          <a:solidFill>
                            <a:srgbClr val="000000"/>
                          </a:solidFill>
                          <a:effectLst/>
                          <a:latin typeface="Calibri" panose="020F0502020204030204" pitchFamily="34" charset="0"/>
                        </a:rPr>
                        <a:t>China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331451"/>
                  </a:ext>
                </a:extLst>
              </a:tr>
              <a:tr h="202341">
                <a:tc>
                  <a:txBody>
                    <a:bodyPr/>
                    <a:lstStyle/>
                    <a:p>
                      <a:pPr algn="ctr" fontAlgn="ctr"/>
                      <a:r>
                        <a:rPr lang="en-US" sz="1000" b="0" i="0" u="none" strike="noStrike">
                          <a:solidFill>
                            <a:srgbClr val="000000"/>
                          </a:solidFill>
                          <a:effectLst/>
                          <a:latin typeface="Calibri" panose="020F0502020204030204" pitchFamily="34" charset="0"/>
                        </a:rPr>
                        <a:t>Rusia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594941"/>
                  </a:ext>
                </a:extLst>
              </a:tr>
              <a:tr h="202341">
                <a:tc>
                  <a:txBody>
                    <a:bodyPr/>
                    <a:lstStyle/>
                    <a:p>
                      <a:pPr algn="ctr" fontAlgn="ctr"/>
                      <a:r>
                        <a:rPr lang="en-US" sz="1000" b="0" i="0" u="none" strike="noStrike">
                          <a:solidFill>
                            <a:srgbClr val="000000"/>
                          </a:solidFill>
                          <a:effectLst/>
                          <a:latin typeface="Calibri" panose="020F0502020204030204" pitchFamily="34" charset="0"/>
                        </a:rPr>
                        <a:t>Japón</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1957513"/>
                  </a:ext>
                </a:extLst>
              </a:tr>
              <a:tr h="202341">
                <a:tc>
                  <a:txBody>
                    <a:bodyPr/>
                    <a:lstStyle/>
                    <a:p>
                      <a:pPr algn="ctr" fontAlgn="ctr"/>
                      <a:r>
                        <a:rPr lang="en-US" sz="1000" b="0" i="0" u="none" strike="noStrike">
                          <a:solidFill>
                            <a:srgbClr val="000000"/>
                          </a:solidFill>
                          <a:effectLst/>
                          <a:latin typeface="Calibri" panose="020F0502020204030204" pitchFamily="34" charset="0"/>
                        </a:rPr>
                        <a:t>Gran Bretaña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240172"/>
                  </a:ext>
                </a:extLst>
              </a:tr>
              <a:tr h="202341">
                <a:tc>
                  <a:txBody>
                    <a:bodyPr/>
                    <a:lstStyle/>
                    <a:p>
                      <a:pPr algn="ctr" fontAlgn="ctr"/>
                      <a:r>
                        <a:rPr lang="en-US" sz="1000" b="0" i="0" u="none" strike="noStrike">
                          <a:solidFill>
                            <a:srgbClr val="000000"/>
                          </a:solidFill>
                          <a:effectLst/>
                          <a:latin typeface="Calibri" panose="020F0502020204030204" pitchFamily="34" charset="0"/>
                        </a:rPr>
                        <a:t>Australia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106564"/>
                  </a:ext>
                </a:extLst>
              </a:tr>
              <a:tr h="202341">
                <a:tc>
                  <a:txBody>
                    <a:bodyPr/>
                    <a:lstStyle/>
                    <a:p>
                      <a:pPr algn="ctr" fontAlgn="ctr"/>
                      <a:r>
                        <a:rPr lang="en-US" sz="1000" b="0" i="0" u="none" strike="noStrike">
                          <a:solidFill>
                            <a:srgbClr val="000000"/>
                          </a:solidFill>
                          <a:effectLst/>
                          <a:latin typeface="Calibri" panose="020F0502020204030204" pitchFamily="34" charset="0"/>
                        </a:rPr>
                        <a:t>Países Bajos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553635"/>
                  </a:ext>
                </a:extLst>
              </a:tr>
              <a:tr h="202341">
                <a:tc>
                  <a:txBody>
                    <a:bodyPr/>
                    <a:lstStyle/>
                    <a:p>
                      <a:pPr algn="ctr" fontAlgn="ctr"/>
                      <a:r>
                        <a:rPr lang="en-US" sz="1000" b="0" i="0" u="none" strike="noStrike">
                          <a:solidFill>
                            <a:srgbClr val="000000"/>
                          </a:solidFill>
                          <a:effectLst/>
                          <a:latin typeface="Calibri" panose="020F0502020204030204" pitchFamily="34" charset="0"/>
                        </a:rPr>
                        <a:t>Alemania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19</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45185"/>
                  </a:ext>
                </a:extLst>
              </a:tr>
              <a:tr h="202341">
                <a:tc>
                  <a:txBody>
                    <a:bodyPr/>
                    <a:lstStyle/>
                    <a:p>
                      <a:pPr algn="ctr" fontAlgn="ctr"/>
                      <a:r>
                        <a:rPr lang="en-US" sz="1000" b="0" i="0" u="none" strike="noStrike">
                          <a:solidFill>
                            <a:srgbClr val="000000"/>
                          </a:solidFill>
                          <a:effectLst/>
                          <a:latin typeface="Calibri" panose="020F0502020204030204" pitchFamily="34" charset="0"/>
                        </a:rPr>
                        <a:t>Italia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13757"/>
                  </a:ext>
                </a:extLst>
              </a:tr>
              <a:tr h="202341">
                <a:tc>
                  <a:txBody>
                    <a:bodyPr/>
                    <a:lstStyle/>
                    <a:p>
                      <a:pPr algn="ctr" fontAlgn="ctr"/>
                      <a:r>
                        <a:rPr lang="en-US" sz="1000" b="0" i="0" u="none" strike="noStrike">
                          <a:solidFill>
                            <a:srgbClr val="000000"/>
                          </a:solidFill>
                          <a:effectLst/>
                          <a:latin typeface="Calibri" panose="020F0502020204030204" pitchFamily="34" charset="0"/>
                        </a:rPr>
                        <a:t>Francia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41218"/>
                  </a:ext>
                </a:extLst>
              </a:tr>
              <a:tr h="202341">
                <a:tc>
                  <a:txBody>
                    <a:bodyPr/>
                    <a:lstStyle/>
                    <a:p>
                      <a:pPr algn="ctr" fontAlgn="ctr"/>
                      <a:r>
                        <a:rPr lang="en-US" sz="1000" b="0" i="0" u="none" strike="noStrike">
                          <a:solidFill>
                            <a:srgbClr val="000000"/>
                          </a:solidFill>
                          <a:effectLst/>
                          <a:latin typeface="Calibri" panose="020F0502020204030204" pitchFamily="34" charset="0"/>
                        </a:rPr>
                        <a:t>Suiza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996546"/>
                  </a:ext>
                </a:extLst>
              </a:tr>
              <a:tr h="202341">
                <a:tc>
                  <a:txBody>
                    <a:bodyPr/>
                    <a:lstStyle/>
                    <a:p>
                      <a:pPr algn="ctr" fontAlgn="ctr"/>
                      <a:r>
                        <a:rPr lang="en-US" sz="1000" b="0" i="0" u="none" strike="noStrike">
                          <a:solidFill>
                            <a:srgbClr val="000000"/>
                          </a:solidFill>
                          <a:effectLst/>
                          <a:latin typeface="Calibri" panose="020F0502020204030204" pitchFamily="34" charset="0"/>
                        </a:rPr>
                        <a:t>Polonia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3052395"/>
                  </a:ext>
                </a:extLst>
              </a:tr>
              <a:tr h="202341">
                <a:tc>
                  <a:txBody>
                    <a:bodyPr/>
                    <a:lstStyle/>
                    <a:p>
                      <a:pPr algn="ctr" fontAlgn="ctr"/>
                      <a:r>
                        <a:rPr lang="en-US" sz="1000" b="0" i="0" u="none" strike="noStrike">
                          <a:solidFill>
                            <a:srgbClr val="000000"/>
                          </a:solidFill>
                          <a:effectLst/>
                          <a:latin typeface="Calibri" panose="020F0502020204030204" pitchFamily="34" charset="0"/>
                        </a:rPr>
                        <a:t>España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2868166"/>
                  </a:ext>
                </a:extLst>
              </a:tr>
              <a:tr h="202341">
                <a:tc>
                  <a:txBody>
                    <a:bodyPr/>
                    <a:lstStyle/>
                    <a:p>
                      <a:pPr algn="ctr" fontAlgn="ctr"/>
                      <a:r>
                        <a:rPr lang="en-US" sz="1000" b="0" i="0" u="none" strike="noStrike">
                          <a:solidFill>
                            <a:srgbClr val="000000"/>
                          </a:solidFill>
                          <a:effectLst/>
                          <a:latin typeface="Calibri" panose="020F0502020204030204" pitchFamily="34" charset="0"/>
                        </a:rPr>
                        <a:t>Hungría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271210"/>
                  </a:ext>
                </a:extLst>
              </a:tr>
              <a:tr h="202341">
                <a:tc>
                  <a:txBody>
                    <a:bodyPr/>
                    <a:lstStyle/>
                    <a:p>
                      <a:pPr algn="ctr" fontAlgn="ctr"/>
                      <a:r>
                        <a:rPr lang="en-US" sz="1000" b="0" i="0" u="none" strike="noStrike">
                          <a:solidFill>
                            <a:srgbClr val="000000"/>
                          </a:solidFill>
                          <a:effectLst/>
                          <a:latin typeface="Calibri" panose="020F0502020204030204" pitchFamily="34" charset="0"/>
                        </a:rPr>
                        <a:t>Dinamarca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5047103"/>
                  </a:ext>
                </a:extLst>
              </a:tr>
              <a:tr h="202341">
                <a:tc>
                  <a:txBody>
                    <a:bodyPr/>
                    <a:lstStyle/>
                    <a:p>
                      <a:pPr algn="ctr" fontAlgn="ctr"/>
                      <a:r>
                        <a:rPr lang="en-US" sz="1000" b="0" i="0" u="none" strike="noStrike">
                          <a:solidFill>
                            <a:srgbClr val="000000"/>
                          </a:solidFill>
                          <a:effectLst/>
                          <a:latin typeface="Calibri" panose="020F0502020204030204" pitchFamily="34" charset="0"/>
                        </a:rPr>
                        <a:t>Suecia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12033"/>
                  </a:ext>
                </a:extLst>
              </a:tr>
              <a:tr h="202341">
                <a:tc>
                  <a:txBody>
                    <a:bodyPr/>
                    <a:lstStyle/>
                    <a:p>
                      <a:pPr algn="ctr" fontAlgn="ctr"/>
                      <a:r>
                        <a:rPr lang="en-US" sz="1000" b="0" i="0" u="none" strike="noStrike">
                          <a:solidFill>
                            <a:srgbClr val="000000"/>
                          </a:solidFill>
                          <a:effectLst/>
                          <a:latin typeface="Calibri" panose="020F0502020204030204" pitchFamily="34" charset="0"/>
                        </a:rPr>
                        <a:t>Irlanda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116053"/>
                  </a:ext>
                </a:extLst>
              </a:tr>
              <a:tr h="202341">
                <a:tc>
                  <a:txBody>
                    <a:bodyPr/>
                    <a:lstStyle/>
                    <a:p>
                      <a:pPr algn="ctr" fontAlgn="ctr"/>
                      <a:r>
                        <a:rPr lang="en-US" sz="1000" b="0" i="0" u="none" strike="noStrike">
                          <a:solidFill>
                            <a:srgbClr val="000000"/>
                          </a:solidFill>
                          <a:effectLst/>
                          <a:latin typeface="Calibri" panose="020F0502020204030204" pitchFamily="34" charset="0"/>
                        </a:rPr>
                        <a:t>Rumania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7828419"/>
                  </a:ext>
                </a:extLst>
              </a:tr>
              <a:tr h="202341">
                <a:tc>
                  <a:txBody>
                    <a:bodyPr/>
                    <a:lstStyle/>
                    <a:p>
                      <a:pPr algn="ctr" fontAlgn="ctr"/>
                      <a:r>
                        <a:rPr lang="en-US" sz="1000" b="0" i="0" u="none" strike="noStrike">
                          <a:solidFill>
                            <a:srgbClr val="000000"/>
                          </a:solidFill>
                          <a:effectLst/>
                          <a:latin typeface="Calibri" panose="020F0502020204030204" pitchFamily="34" charset="0"/>
                        </a:rPr>
                        <a:t>Bélgica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0745168"/>
                  </a:ext>
                </a:extLst>
              </a:tr>
              <a:tr h="202341">
                <a:tc>
                  <a:txBody>
                    <a:bodyPr/>
                    <a:lstStyle/>
                    <a:p>
                      <a:pPr algn="ctr" fontAlgn="ctr"/>
                      <a:r>
                        <a:rPr lang="en-US" sz="1000" b="0" i="0" u="none" strike="noStrike">
                          <a:solidFill>
                            <a:srgbClr val="000000"/>
                          </a:solidFill>
                          <a:effectLst/>
                          <a:latin typeface="Calibri" panose="020F0502020204030204" pitchFamily="34" charset="0"/>
                        </a:rPr>
                        <a:t>República Checa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067981"/>
                  </a:ext>
                </a:extLst>
              </a:tr>
              <a:tr h="202341">
                <a:tc>
                  <a:txBody>
                    <a:bodyPr/>
                    <a:lstStyle/>
                    <a:p>
                      <a:pPr algn="ctr" fontAlgn="ctr"/>
                      <a:r>
                        <a:rPr lang="en-US" sz="1000" b="0" i="0" u="none" strike="noStrike">
                          <a:solidFill>
                            <a:srgbClr val="000000"/>
                          </a:solidFill>
                          <a:effectLst/>
                          <a:latin typeface="Calibri" panose="020F0502020204030204" pitchFamily="34" charset="0"/>
                        </a:rPr>
                        <a:t>Argentina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Calibri" panose="020F0502020204030204" pitchFamily="34" charset="0"/>
                        </a:rPr>
                        <a:t>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dirty="0">
                          <a:solidFill>
                            <a:srgbClr val="000000"/>
                          </a:solidFill>
                          <a:effectLst/>
                          <a:latin typeface="Calibri" panose="020F0502020204030204" pitchFamily="34" charset="0"/>
                        </a:rPr>
                        <a:t>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59410658"/>
                  </a:ext>
                </a:extLst>
              </a:tr>
            </a:tbl>
          </a:graphicData>
        </a:graphic>
      </p:graphicFrame>
    </p:spTree>
    <p:extLst>
      <p:ext uri="{BB962C8B-B14F-4D97-AF65-F5344CB8AC3E}">
        <p14:creationId xmlns:p14="http://schemas.microsoft.com/office/powerpoint/2010/main" val="2306248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4253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13" name="Google Shape;320;p31">
            <a:extLst>
              <a:ext uri="{FF2B5EF4-FFF2-40B4-BE49-F238E27FC236}">
                <a16:creationId xmlns:a16="http://schemas.microsoft.com/office/drawing/2014/main" id="{7A9AD705-E899-4F35-8878-5F2F9E1C693A}"/>
              </a:ext>
            </a:extLst>
          </p:cNvPr>
          <p:cNvSpPr txBox="1">
            <a:spLocks/>
          </p:cNvSpPr>
          <p:nvPr/>
        </p:nvSpPr>
        <p:spPr>
          <a:xfrm>
            <a:off x="4147993" y="674700"/>
            <a:ext cx="4669436" cy="379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lgn="ctr">
              <a:buFont typeface="Lato"/>
              <a:buNone/>
            </a:pPr>
            <a:r>
              <a:rPr lang="es-AR" sz="2200" dirty="0">
                <a:solidFill>
                  <a:schemeClr val="accent6"/>
                </a:solidFill>
                <a:latin typeface="Raleway"/>
                <a:ea typeface="Raleway"/>
                <a:cs typeface="Raleway"/>
                <a:sym typeface="Raleway"/>
              </a:rPr>
              <a:t>Porcentaje de Participación en el Total de Medallas</a:t>
            </a:r>
          </a:p>
          <a:p>
            <a:pPr marL="0" indent="0" algn="ctr">
              <a:buFont typeface="Lato"/>
              <a:buNone/>
            </a:pPr>
            <a:endParaRPr lang="es-AR" sz="2200" dirty="0">
              <a:solidFill>
                <a:schemeClr val="accent6"/>
              </a:solidFill>
              <a:latin typeface="Raleway"/>
              <a:ea typeface="Raleway"/>
              <a:cs typeface="Raleway"/>
              <a:sym typeface="Raleway"/>
            </a:endParaRPr>
          </a:p>
          <a:p>
            <a:pPr marL="0" indent="0">
              <a:buFont typeface="Lato"/>
              <a:buNone/>
            </a:pPr>
            <a:endParaRPr lang="en-US" dirty="0"/>
          </a:p>
        </p:txBody>
      </p:sp>
      <p:graphicFrame>
        <p:nvGraphicFramePr>
          <p:cNvPr id="2" name="Tabla 1">
            <a:extLst>
              <a:ext uri="{FF2B5EF4-FFF2-40B4-BE49-F238E27FC236}">
                <a16:creationId xmlns:a16="http://schemas.microsoft.com/office/drawing/2014/main" id="{4AA07839-0F8C-4179-B333-673D8D913CEF}"/>
              </a:ext>
            </a:extLst>
          </p:cNvPr>
          <p:cNvGraphicFramePr>
            <a:graphicFrameLocks noGrp="1"/>
          </p:cNvGraphicFramePr>
          <p:nvPr>
            <p:extLst>
              <p:ext uri="{D42A27DB-BD31-4B8C-83A1-F6EECF244321}">
                <p14:modId xmlns:p14="http://schemas.microsoft.com/office/powerpoint/2010/main" val="1111149921"/>
              </p:ext>
            </p:extLst>
          </p:nvPr>
        </p:nvGraphicFramePr>
        <p:xfrm>
          <a:off x="842684" y="525530"/>
          <a:ext cx="3126644" cy="4092440"/>
        </p:xfrm>
        <a:graphic>
          <a:graphicData uri="http://schemas.openxmlformats.org/drawingml/2006/table">
            <a:tbl>
              <a:tblPr/>
              <a:tblGrid>
                <a:gridCol w="1055407">
                  <a:extLst>
                    <a:ext uri="{9D8B030D-6E8A-4147-A177-3AD203B41FA5}">
                      <a16:colId xmlns:a16="http://schemas.microsoft.com/office/drawing/2014/main" val="4031015968"/>
                    </a:ext>
                  </a:extLst>
                </a:gridCol>
                <a:gridCol w="1055407">
                  <a:extLst>
                    <a:ext uri="{9D8B030D-6E8A-4147-A177-3AD203B41FA5}">
                      <a16:colId xmlns:a16="http://schemas.microsoft.com/office/drawing/2014/main" val="1082376845"/>
                    </a:ext>
                  </a:extLst>
                </a:gridCol>
                <a:gridCol w="1015830">
                  <a:extLst>
                    <a:ext uri="{9D8B030D-6E8A-4147-A177-3AD203B41FA5}">
                      <a16:colId xmlns:a16="http://schemas.microsoft.com/office/drawing/2014/main" val="1441766317"/>
                    </a:ext>
                  </a:extLst>
                </a:gridCol>
              </a:tblGrid>
              <a:tr h="186020">
                <a:tc>
                  <a:txBody>
                    <a:bodyPr/>
                    <a:lstStyle/>
                    <a:p>
                      <a:pPr algn="ctr" fontAlgn="ctr"/>
                      <a:r>
                        <a:rPr lang="en-US" sz="1000" b="1" i="0" u="none" strike="noStrike" dirty="0">
                          <a:solidFill>
                            <a:srgbClr val="FFFFFF"/>
                          </a:solidFill>
                          <a:effectLst/>
                          <a:latin typeface="Calibri" panose="020F0502020204030204" pitchFamily="34" charset="0"/>
                        </a:rPr>
                        <a:t>País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 Hombres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en-US" sz="1000" b="1" i="0" u="none" strike="noStrike">
                          <a:solidFill>
                            <a:srgbClr val="FFFFFF"/>
                          </a:solidFill>
                          <a:effectLst/>
                          <a:latin typeface="Calibri" panose="020F0502020204030204" pitchFamily="34" charset="0"/>
                        </a:rPr>
                        <a:t>% Mujeres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371997167"/>
                  </a:ext>
                </a:extLst>
              </a:tr>
              <a:tr h="186020">
                <a:tc>
                  <a:txBody>
                    <a:bodyPr/>
                    <a:lstStyle/>
                    <a:p>
                      <a:pPr algn="ctr" fontAlgn="ctr"/>
                      <a:r>
                        <a:rPr lang="en-US" sz="1000" b="0" i="0" u="none" strike="noStrike">
                          <a:solidFill>
                            <a:srgbClr val="000000"/>
                          </a:solidFill>
                          <a:effectLst/>
                          <a:latin typeface="Calibri" panose="020F0502020204030204" pitchFamily="34" charset="0"/>
                        </a:rPr>
                        <a:t>Estados Unidos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36,28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60,18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4763215"/>
                  </a:ext>
                </a:extLst>
              </a:tr>
              <a:tr h="186020">
                <a:tc>
                  <a:txBody>
                    <a:bodyPr/>
                    <a:lstStyle/>
                    <a:p>
                      <a:pPr algn="ctr" fontAlgn="ctr"/>
                      <a:r>
                        <a:rPr lang="en-US" sz="1000" b="0" i="0" u="none" strike="noStrike">
                          <a:solidFill>
                            <a:srgbClr val="000000"/>
                          </a:solidFill>
                          <a:effectLst/>
                          <a:latin typeface="Calibri" panose="020F0502020204030204" pitchFamily="34" charset="0"/>
                        </a:rPr>
                        <a:t>China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39,77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53,41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68268273"/>
                  </a:ext>
                </a:extLst>
              </a:tr>
              <a:tr h="186020">
                <a:tc>
                  <a:txBody>
                    <a:bodyPr/>
                    <a:lstStyle/>
                    <a:p>
                      <a:pPr algn="ctr" fontAlgn="ctr"/>
                      <a:r>
                        <a:rPr lang="en-US" sz="1000" b="0" i="0" u="none" strike="noStrike">
                          <a:solidFill>
                            <a:srgbClr val="000000"/>
                          </a:solidFill>
                          <a:effectLst/>
                          <a:latin typeface="Calibri" panose="020F0502020204030204" pitchFamily="34" charset="0"/>
                        </a:rPr>
                        <a:t>Rusia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49,30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45,07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0938627"/>
                  </a:ext>
                </a:extLst>
              </a:tr>
              <a:tr h="186020">
                <a:tc>
                  <a:txBody>
                    <a:bodyPr/>
                    <a:lstStyle/>
                    <a:p>
                      <a:pPr algn="ctr" fontAlgn="ctr"/>
                      <a:r>
                        <a:rPr lang="en-US" sz="1000" b="0" i="0" u="none" strike="noStrike">
                          <a:solidFill>
                            <a:srgbClr val="000000"/>
                          </a:solidFill>
                          <a:effectLst/>
                          <a:latin typeface="Calibri" panose="020F0502020204030204" pitchFamily="34" charset="0"/>
                        </a:rPr>
                        <a:t>Japón</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43,10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51,72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15953217"/>
                  </a:ext>
                </a:extLst>
              </a:tr>
              <a:tr h="186020">
                <a:tc>
                  <a:txBody>
                    <a:bodyPr/>
                    <a:lstStyle/>
                    <a:p>
                      <a:pPr algn="ctr" fontAlgn="ctr"/>
                      <a:r>
                        <a:rPr lang="en-US" sz="1000" b="0" i="0" u="none" strike="noStrike">
                          <a:solidFill>
                            <a:srgbClr val="000000"/>
                          </a:solidFill>
                          <a:effectLst/>
                          <a:latin typeface="Calibri" panose="020F0502020204030204" pitchFamily="34" charset="0"/>
                        </a:rPr>
                        <a:t>Gran Bretaña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55,38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36,92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36453"/>
                  </a:ext>
                </a:extLst>
              </a:tr>
              <a:tr h="186020">
                <a:tc>
                  <a:txBody>
                    <a:bodyPr/>
                    <a:lstStyle/>
                    <a:p>
                      <a:pPr algn="ctr" fontAlgn="ctr"/>
                      <a:r>
                        <a:rPr lang="en-US" sz="1000" b="0" i="0" u="none" strike="noStrike">
                          <a:solidFill>
                            <a:srgbClr val="000000"/>
                          </a:solidFill>
                          <a:effectLst/>
                          <a:latin typeface="Calibri" panose="020F0502020204030204" pitchFamily="34" charset="0"/>
                        </a:rPr>
                        <a:t>Australia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47,83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47,83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5833021"/>
                  </a:ext>
                </a:extLst>
              </a:tr>
              <a:tr h="186020">
                <a:tc>
                  <a:txBody>
                    <a:bodyPr/>
                    <a:lstStyle/>
                    <a:p>
                      <a:pPr algn="ctr" fontAlgn="ctr"/>
                      <a:r>
                        <a:rPr lang="en-US" sz="1000" b="0" i="0" u="none" strike="noStrike">
                          <a:solidFill>
                            <a:srgbClr val="000000"/>
                          </a:solidFill>
                          <a:effectLst/>
                          <a:latin typeface="Calibri" panose="020F0502020204030204" pitchFamily="34" charset="0"/>
                        </a:rPr>
                        <a:t>Países Bajos</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38,89</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58,33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66586075"/>
                  </a:ext>
                </a:extLst>
              </a:tr>
              <a:tr h="186020">
                <a:tc>
                  <a:txBody>
                    <a:bodyPr/>
                    <a:lstStyle/>
                    <a:p>
                      <a:pPr algn="ctr" fontAlgn="ctr"/>
                      <a:r>
                        <a:rPr lang="en-US" sz="1000" b="0" i="0" u="none" strike="noStrike">
                          <a:solidFill>
                            <a:srgbClr val="000000"/>
                          </a:solidFill>
                          <a:effectLst/>
                          <a:latin typeface="Calibri" panose="020F0502020204030204" pitchFamily="34" charset="0"/>
                        </a:rPr>
                        <a:t>Alemania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51,35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43,24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8485328"/>
                  </a:ext>
                </a:extLst>
              </a:tr>
              <a:tr h="186020">
                <a:tc>
                  <a:txBody>
                    <a:bodyPr/>
                    <a:lstStyle/>
                    <a:p>
                      <a:pPr algn="ctr" fontAlgn="ctr"/>
                      <a:r>
                        <a:rPr lang="en-US" sz="1000" b="0" i="0" u="none" strike="noStrike">
                          <a:solidFill>
                            <a:srgbClr val="000000"/>
                          </a:solidFill>
                          <a:effectLst/>
                          <a:latin typeface="Calibri" panose="020F0502020204030204" pitchFamily="34" charset="0"/>
                        </a:rPr>
                        <a:t>Italia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37,50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7973419"/>
                  </a:ext>
                </a:extLst>
              </a:tr>
              <a:tr h="186020">
                <a:tc>
                  <a:txBody>
                    <a:bodyPr/>
                    <a:lstStyle/>
                    <a:p>
                      <a:pPr algn="ctr" fontAlgn="ctr"/>
                      <a:r>
                        <a:rPr lang="en-US" sz="1000" b="0" i="0" u="none" strike="noStrike">
                          <a:solidFill>
                            <a:srgbClr val="000000"/>
                          </a:solidFill>
                          <a:effectLst/>
                          <a:latin typeface="Calibri" panose="020F0502020204030204" pitchFamily="34" charset="0"/>
                        </a:rPr>
                        <a:t>Francia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48,48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45,45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6798674"/>
                  </a:ext>
                </a:extLst>
              </a:tr>
              <a:tr h="186020">
                <a:tc>
                  <a:txBody>
                    <a:bodyPr/>
                    <a:lstStyle/>
                    <a:p>
                      <a:pPr algn="ctr" fontAlgn="ctr"/>
                      <a:r>
                        <a:rPr lang="en-US" sz="1000" b="0" i="0" u="none" strike="noStrike">
                          <a:solidFill>
                            <a:srgbClr val="000000"/>
                          </a:solidFill>
                          <a:effectLst/>
                          <a:latin typeface="Calibri" panose="020F0502020204030204" pitchFamily="34" charset="0"/>
                        </a:rPr>
                        <a:t>Suiza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23,08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76,92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39940580"/>
                  </a:ext>
                </a:extLst>
              </a:tr>
              <a:tr h="186020">
                <a:tc>
                  <a:txBody>
                    <a:bodyPr/>
                    <a:lstStyle/>
                    <a:p>
                      <a:pPr algn="ctr" fontAlgn="ctr"/>
                      <a:r>
                        <a:rPr lang="en-US" sz="1000" b="0" i="0" u="none" strike="noStrike">
                          <a:solidFill>
                            <a:srgbClr val="000000"/>
                          </a:solidFill>
                          <a:effectLst/>
                          <a:latin typeface="Calibri" panose="020F0502020204030204" pitchFamily="34" charset="0"/>
                        </a:rPr>
                        <a:t>Polonia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35,71</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57,14</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50792824"/>
                  </a:ext>
                </a:extLst>
              </a:tr>
              <a:tr h="186020">
                <a:tc>
                  <a:txBody>
                    <a:bodyPr/>
                    <a:lstStyle/>
                    <a:p>
                      <a:pPr algn="ctr" fontAlgn="ctr"/>
                      <a:r>
                        <a:rPr lang="en-US" sz="1000" b="0" i="0" u="none" strike="noStrike">
                          <a:solidFill>
                            <a:srgbClr val="000000"/>
                          </a:solidFill>
                          <a:effectLst/>
                          <a:latin typeface="Calibri" panose="020F0502020204030204" pitchFamily="34" charset="0"/>
                        </a:rPr>
                        <a:t>España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58,82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35,29</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331197"/>
                  </a:ext>
                </a:extLst>
              </a:tr>
              <a:tr h="186020">
                <a:tc>
                  <a:txBody>
                    <a:bodyPr/>
                    <a:lstStyle/>
                    <a:p>
                      <a:pPr algn="ctr" fontAlgn="ctr"/>
                      <a:r>
                        <a:rPr lang="en-US" sz="1000" b="0" i="0" u="none" strike="noStrike">
                          <a:solidFill>
                            <a:srgbClr val="000000"/>
                          </a:solidFill>
                          <a:effectLst/>
                          <a:latin typeface="Calibri" panose="020F0502020204030204" pitchFamily="34" charset="0"/>
                        </a:rPr>
                        <a:t>Hungría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75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833332"/>
                  </a:ext>
                </a:extLst>
              </a:tr>
              <a:tr h="186020">
                <a:tc>
                  <a:txBody>
                    <a:bodyPr/>
                    <a:lstStyle/>
                    <a:p>
                      <a:pPr algn="ctr" fontAlgn="ctr"/>
                      <a:r>
                        <a:rPr lang="en-US" sz="1000" b="0" i="0" u="none" strike="noStrike">
                          <a:solidFill>
                            <a:srgbClr val="000000"/>
                          </a:solidFill>
                          <a:effectLst/>
                          <a:latin typeface="Calibri" panose="020F0502020204030204" pitchFamily="34" charset="0"/>
                        </a:rPr>
                        <a:t>Dinamarca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54,55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45,45</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08014"/>
                  </a:ext>
                </a:extLst>
              </a:tr>
              <a:tr h="186020">
                <a:tc>
                  <a:txBody>
                    <a:bodyPr/>
                    <a:lstStyle/>
                    <a:p>
                      <a:pPr algn="ctr" fontAlgn="ctr"/>
                      <a:r>
                        <a:rPr lang="en-US" sz="1000" b="0" i="0" u="none" strike="noStrike">
                          <a:solidFill>
                            <a:srgbClr val="000000"/>
                          </a:solidFill>
                          <a:effectLst/>
                          <a:latin typeface="Calibri" panose="020F0502020204030204" pitchFamily="34" charset="0"/>
                        </a:rPr>
                        <a:t>Suecia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55,56</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33,33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606838"/>
                  </a:ext>
                </a:extLst>
              </a:tr>
              <a:tr h="186020">
                <a:tc>
                  <a:txBody>
                    <a:bodyPr/>
                    <a:lstStyle/>
                    <a:p>
                      <a:pPr algn="ctr" fontAlgn="ctr"/>
                      <a:r>
                        <a:rPr lang="en-US" sz="1000" b="0" i="0" u="none" strike="noStrike">
                          <a:solidFill>
                            <a:srgbClr val="000000"/>
                          </a:solidFill>
                          <a:effectLst/>
                          <a:latin typeface="Calibri" panose="020F0502020204030204" pitchFamily="34" charset="0"/>
                        </a:rPr>
                        <a:t>Irlanda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67714"/>
                  </a:ext>
                </a:extLst>
              </a:tr>
              <a:tr h="186020">
                <a:tc>
                  <a:txBody>
                    <a:bodyPr/>
                    <a:lstStyle/>
                    <a:p>
                      <a:pPr algn="ctr" fontAlgn="ctr"/>
                      <a:r>
                        <a:rPr lang="en-US" sz="1000" b="0" i="0" u="none" strike="noStrike">
                          <a:solidFill>
                            <a:srgbClr val="000000"/>
                          </a:solidFill>
                          <a:effectLst/>
                          <a:latin typeface="Calibri" panose="020F0502020204030204" pitchFamily="34" charset="0"/>
                        </a:rPr>
                        <a:t>Rumania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50</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634529"/>
                  </a:ext>
                </a:extLst>
              </a:tr>
              <a:tr h="186020">
                <a:tc>
                  <a:txBody>
                    <a:bodyPr/>
                    <a:lstStyle/>
                    <a:p>
                      <a:pPr algn="ctr" fontAlgn="ctr"/>
                      <a:r>
                        <a:rPr lang="en-US" sz="1000" b="0" i="0" u="none" strike="noStrike">
                          <a:solidFill>
                            <a:srgbClr val="000000"/>
                          </a:solidFill>
                          <a:effectLst/>
                          <a:latin typeface="Calibri" panose="020F0502020204030204" pitchFamily="34" charset="0"/>
                        </a:rPr>
                        <a:t>Bélgica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71,43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28,57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629956"/>
                  </a:ext>
                </a:extLst>
              </a:tr>
              <a:tr h="186020">
                <a:tc>
                  <a:txBody>
                    <a:bodyPr/>
                    <a:lstStyle/>
                    <a:p>
                      <a:pPr algn="ctr" fontAlgn="ctr"/>
                      <a:r>
                        <a:rPr lang="en-US" sz="1000" b="0" i="0" u="none" strike="noStrike">
                          <a:solidFill>
                            <a:srgbClr val="000000"/>
                          </a:solidFill>
                          <a:effectLst/>
                          <a:latin typeface="Calibri" panose="020F0502020204030204" pitchFamily="34" charset="0"/>
                        </a:rPr>
                        <a:t>República Checa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81,82</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a:solidFill>
                            <a:srgbClr val="000000"/>
                          </a:solidFill>
                          <a:effectLst/>
                          <a:latin typeface="Calibri" panose="020F0502020204030204" pitchFamily="34" charset="0"/>
                        </a:rPr>
                        <a:t>18,18</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911653"/>
                  </a:ext>
                </a:extLst>
              </a:tr>
              <a:tr h="186020">
                <a:tc>
                  <a:txBody>
                    <a:bodyPr/>
                    <a:lstStyle/>
                    <a:p>
                      <a:pPr algn="ctr" fontAlgn="ctr"/>
                      <a:r>
                        <a:rPr lang="en-US" sz="1000" b="0" i="0" u="none" strike="noStrike">
                          <a:solidFill>
                            <a:srgbClr val="000000"/>
                          </a:solidFill>
                          <a:effectLst/>
                          <a:latin typeface="Calibri" panose="020F0502020204030204" pitchFamily="34" charset="0"/>
                        </a:rPr>
                        <a:t>Argentina</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a:solidFill>
                            <a:srgbClr val="000000"/>
                          </a:solidFill>
                          <a:effectLst/>
                          <a:latin typeface="Calibri" panose="020F0502020204030204" pitchFamily="34" charset="0"/>
                        </a:rPr>
                        <a:t>66,67</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0" i="0" u="none" strike="noStrike" dirty="0">
                          <a:solidFill>
                            <a:srgbClr val="000000"/>
                          </a:solidFill>
                          <a:effectLst/>
                          <a:latin typeface="Calibri" panose="020F0502020204030204" pitchFamily="34" charset="0"/>
                        </a:rPr>
                        <a:t>33,33</a:t>
                      </a:r>
                    </a:p>
                  </a:txBody>
                  <a:tcPr marL="6729" marR="6729" marT="67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36913"/>
                  </a:ext>
                </a:extLst>
              </a:tr>
            </a:tbl>
          </a:graphicData>
        </a:graphic>
      </p:graphicFrame>
    </p:spTree>
    <p:extLst>
      <p:ext uri="{BB962C8B-B14F-4D97-AF65-F5344CB8AC3E}">
        <p14:creationId xmlns:p14="http://schemas.microsoft.com/office/powerpoint/2010/main" val="3697819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 name="Imagen 2">
            <a:extLst>
              <a:ext uri="{FF2B5EF4-FFF2-40B4-BE49-F238E27FC236}">
                <a16:creationId xmlns:a16="http://schemas.microsoft.com/office/drawing/2014/main" id="{707E535E-FF51-40C8-BF96-4B3C8DF1991B}"/>
              </a:ext>
            </a:extLst>
          </p:cNvPr>
          <p:cNvPicPr>
            <a:picLocks noChangeAspect="1"/>
          </p:cNvPicPr>
          <p:nvPr/>
        </p:nvPicPr>
        <p:blipFill>
          <a:blip r:embed="rId3"/>
          <a:stretch>
            <a:fillRect/>
          </a:stretch>
        </p:blipFill>
        <p:spPr>
          <a:xfrm>
            <a:off x="7951358" y="4481648"/>
            <a:ext cx="1066892" cy="487722"/>
          </a:xfrm>
          <a:prstGeom prst="rect">
            <a:avLst/>
          </a:prstGeom>
        </p:spPr>
      </p:pic>
      <p:sp>
        <p:nvSpPr>
          <p:cNvPr id="13" name="Google Shape;119;p16">
            <a:extLst>
              <a:ext uri="{FF2B5EF4-FFF2-40B4-BE49-F238E27FC236}">
                <a16:creationId xmlns:a16="http://schemas.microsoft.com/office/drawing/2014/main" id="{12394D36-E1CF-49A8-B441-6FD9C62F70D3}"/>
              </a:ext>
            </a:extLst>
          </p:cNvPr>
          <p:cNvSpPr txBox="1">
            <a:spLocks/>
          </p:cNvSpPr>
          <p:nvPr/>
        </p:nvSpPr>
        <p:spPr>
          <a:xfrm>
            <a:off x="0" y="-21265"/>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4" name="Imagen 3">
            <a:extLst>
              <a:ext uri="{FF2B5EF4-FFF2-40B4-BE49-F238E27FC236}">
                <a16:creationId xmlns:a16="http://schemas.microsoft.com/office/drawing/2014/main" id="{57F7E1F6-F4BB-4710-980C-1329FF5BB61D}"/>
              </a:ext>
            </a:extLst>
          </p:cNvPr>
          <p:cNvPicPr>
            <a:picLocks noChangeAspect="1"/>
          </p:cNvPicPr>
          <p:nvPr/>
        </p:nvPicPr>
        <p:blipFill>
          <a:blip r:embed="rId4"/>
          <a:stretch>
            <a:fillRect/>
          </a:stretch>
        </p:blipFill>
        <p:spPr>
          <a:xfrm>
            <a:off x="-8888" y="0"/>
            <a:ext cx="9152888" cy="5143500"/>
          </a:xfrm>
          <a:prstGeom prst="rect">
            <a:avLst/>
          </a:prstGeom>
        </p:spPr>
      </p:pic>
    </p:spTree>
    <p:extLst>
      <p:ext uri="{BB962C8B-B14F-4D97-AF65-F5344CB8AC3E}">
        <p14:creationId xmlns:p14="http://schemas.microsoft.com/office/powerpoint/2010/main" val="269010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Análisis</a:t>
            </a:r>
            <a:endParaRPr dirty="0"/>
          </a:p>
        </p:txBody>
      </p:sp>
      <p:sp>
        <p:nvSpPr>
          <p:cNvPr id="125" name="Google Shape;125;p17"/>
          <p:cNvSpPr txBox="1">
            <a:spLocks noGrp="1"/>
          </p:cNvSpPr>
          <p:nvPr>
            <p:ph type="body" idx="1"/>
          </p:nvPr>
        </p:nvSpPr>
        <p:spPr>
          <a:xfrm>
            <a:off x="893700" y="949966"/>
            <a:ext cx="6462600" cy="3552300"/>
          </a:xfrm>
          <a:prstGeom prst="rect">
            <a:avLst/>
          </a:prstGeom>
        </p:spPr>
        <p:txBody>
          <a:bodyPr spcFirstLastPara="1" wrap="square" lIns="91425" tIns="91425" rIns="91425" bIns="91425" anchor="t" anchorCtr="0">
            <a:noAutofit/>
          </a:bodyPr>
          <a:lstStyle/>
          <a:p>
            <a:pPr marL="114300" lvl="0" indent="0" algn="l" rtl="0">
              <a:spcBef>
                <a:spcPts val="600"/>
              </a:spcBef>
              <a:spcAft>
                <a:spcPts val="0"/>
              </a:spcAft>
              <a:buSzPts val="1800"/>
              <a:buNone/>
            </a:pPr>
            <a:endParaRPr sz="1600" dirty="0"/>
          </a:p>
          <a:p>
            <a:pPr marL="457200" lvl="0" indent="-342900" algn="l" rtl="0">
              <a:spcBef>
                <a:spcPts val="0"/>
              </a:spcBef>
              <a:spcAft>
                <a:spcPts val="0"/>
              </a:spcAft>
              <a:buSzPts val="1800"/>
              <a:buChar char="▷"/>
            </a:pPr>
            <a:r>
              <a:rPr lang="en" sz="1600" dirty="0"/>
              <a:t>Por su parte, la participación de atletas mujeres en el medallero de delegaciones de más de 100 atletas manifiesta un alto grado de correlación con el resultado general.</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r>
              <a:rPr lang="en" sz="1600" dirty="0"/>
              <a:t>El promedio de ambos géneros para el mismo grupo de países es de 16 preseas logradas. Los hombres han obtenidoun total de 331 medallas, mientras que las mujeres han conseguido 336. </a:t>
            </a:r>
          </a:p>
          <a:p>
            <a:pPr marL="114300" lvl="0" indent="0" algn="l" rtl="0">
              <a:spcBef>
                <a:spcPts val="0"/>
              </a:spcBef>
              <a:spcAft>
                <a:spcPts val="0"/>
              </a:spcAft>
              <a:buSzPts val="1800"/>
              <a:buNone/>
            </a:pPr>
            <a:endParaRPr lang="en" sz="1600" dirty="0"/>
          </a:p>
          <a:p>
            <a:pPr marL="457200" lvl="0" indent="-342900" algn="l" rtl="0">
              <a:spcBef>
                <a:spcPts val="0"/>
              </a:spcBef>
              <a:spcAft>
                <a:spcPts val="0"/>
              </a:spcAft>
              <a:buSzPts val="1800"/>
              <a:buChar char="▷"/>
            </a:pPr>
            <a:r>
              <a:rPr lang="en" sz="1600" dirty="0"/>
              <a:t>Nuevamente la Argentina queda rezagada ante el resto de países, siendo la peor de las delegaciones de más de 100 atletas en términos de paridad de género y cantidad de medallas logradas.</a:t>
            </a:r>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a:p>
            <a:pPr marL="457200" lvl="0" indent="-342900" algn="l" rtl="0">
              <a:spcBef>
                <a:spcPts val="0"/>
              </a:spcBef>
              <a:spcAft>
                <a:spcPts val="0"/>
              </a:spcAft>
              <a:buSzPts val="1800"/>
              <a:buChar char="▷"/>
            </a:pPr>
            <a:endParaRPr lang="en" sz="1600" dirty="0"/>
          </a:p>
        </p:txBody>
      </p:sp>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4</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Tree>
    <p:extLst>
      <p:ext uri="{BB962C8B-B14F-4D97-AF65-F5344CB8AC3E}">
        <p14:creationId xmlns:p14="http://schemas.microsoft.com/office/powerpoint/2010/main" val="55663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950421"/>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1.</a:t>
            </a:r>
            <a:endParaRPr sz="7200" dirty="0">
              <a:solidFill>
                <a:schemeClr val="accent2"/>
              </a:solidFill>
            </a:endParaRPr>
          </a:p>
          <a:p>
            <a:pPr marL="0" lvl="0" indent="0" algn="ctr" rtl="0">
              <a:spcBef>
                <a:spcPts val="0"/>
              </a:spcBef>
              <a:spcAft>
                <a:spcPts val="0"/>
              </a:spcAft>
              <a:buNone/>
            </a:pPr>
            <a:r>
              <a:rPr lang="en" dirty="0"/>
              <a:t>Presupuesto Deportivo</a:t>
            </a:r>
            <a:endParaRPr dirty="0"/>
          </a:p>
        </p:txBody>
      </p:sp>
      <p:sp>
        <p:nvSpPr>
          <p:cNvPr id="112" name="Google Shape;112;p15"/>
          <p:cNvSpPr txBox="1">
            <a:spLocks noGrp="1"/>
          </p:cNvSpPr>
          <p:nvPr>
            <p:ph type="subTitle" idx="1"/>
          </p:nvPr>
        </p:nvSpPr>
        <p:spPr>
          <a:xfrm>
            <a:off x="685800" y="2234210"/>
            <a:ext cx="7772400" cy="12748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t>
            </a:r>
            <a:r>
              <a:rPr lang="en" dirty="0"/>
              <a:t>Los países que logran mayor cantidad de medallas son aquellos que invierten mayor presupuesto en el deporte y la actividad física”</a:t>
            </a:r>
            <a:endParaRPr dirty="0"/>
          </a:p>
        </p:txBody>
      </p:sp>
      <p:pic>
        <p:nvPicPr>
          <p:cNvPr id="5" name="Imagen 4">
            <a:extLst>
              <a:ext uri="{FF2B5EF4-FFF2-40B4-BE49-F238E27FC236}">
                <a16:creationId xmlns:a16="http://schemas.microsoft.com/office/drawing/2014/main" id="{F6397E10-EDA7-49CA-87F3-70B4EB63FFB2}"/>
              </a:ext>
            </a:extLst>
          </p:cNvPr>
          <p:cNvPicPr>
            <a:picLocks noChangeAspect="1"/>
          </p:cNvPicPr>
          <p:nvPr/>
        </p:nvPicPr>
        <p:blipFill>
          <a:blip r:embed="rId3"/>
          <a:stretch>
            <a:fillRect/>
          </a:stretch>
        </p:blipFill>
        <p:spPr>
          <a:xfrm>
            <a:off x="3767470" y="4258883"/>
            <a:ext cx="1609060" cy="74284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02"/>
        <p:cNvGrpSpPr/>
        <p:nvPr/>
      </p:nvGrpSpPr>
      <p:grpSpPr>
        <a:xfrm>
          <a:off x="0" y="0"/>
          <a:ext cx="0" cy="0"/>
          <a:chOff x="0" y="0"/>
          <a:chExt cx="0" cy="0"/>
        </a:xfrm>
      </p:grpSpPr>
      <p:sp>
        <p:nvSpPr>
          <p:cNvPr id="1404" name="Google Shape;1404;p5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5000" b="1" dirty="0">
                <a:solidFill>
                  <a:srgbClr val="434343"/>
                </a:solidFill>
                <a:effectLst>
                  <a:outerShdw blurRad="38100" dist="38100" dir="2700000" algn="tl">
                    <a:srgbClr val="000000">
                      <a:alpha val="43137"/>
                    </a:srgbClr>
                  </a:outerShdw>
                </a:effectLst>
                <a:latin typeface="Montserrat"/>
                <a:ea typeface="Montserrat"/>
                <a:cs typeface="Montserrat"/>
                <a:sym typeface="Montserrat"/>
              </a:rPr>
              <a:t>Comentarios Finales</a:t>
            </a:r>
          </a:p>
          <a:p>
            <a:pPr marL="0" lvl="0" indent="0" algn="ctr" rtl="0">
              <a:spcBef>
                <a:spcPts val="0"/>
              </a:spcBef>
              <a:spcAft>
                <a:spcPts val="0"/>
              </a:spcAft>
              <a:buNone/>
            </a:pPr>
            <a:endParaRPr sz="4000" b="1" dirty="0">
              <a:solidFill>
                <a:srgbClr val="434343"/>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1110352"/>
            <a:ext cx="6462600" cy="3552300"/>
          </a:xfrm>
        </p:spPr>
        <p:txBody>
          <a:bodyPr/>
          <a:lstStyle/>
          <a:p>
            <a:pPr marL="114300" indent="0">
              <a:buNone/>
            </a:pPr>
            <a:r>
              <a:rPr lang="en-US" dirty="0"/>
              <a:t>El estudio muestra un vínculo entre el gasto en deporte y la cantidad de medallas que </a:t>
            </a:r>
            <a:r>
              <a:rPr lang="es-ES" dirty="0"/>
              <a:t>los países logran en las citas olímpicas. </a:t>
            </a:r>
          </a:p>
          <a:p>
            <a:pPr marL="114300" indent="0">
              <a:buNone/>
            </a:pPr>
            <a:endParaRPr lang="es-ES" dirty="0"/>
          </a:p>
          <a:p>
            <a:pPr marL="114300" indent="0">
              <a:buNone/>
            </a:pPr>
            <a:r>
              <a:rPr lang="es-ES" dirty="0"/>
              <a:t>Para profundizar dicha relación se requiere recolectar los datos sobre gasto en alto rendimiento deportivo de cada nación.</a:t>
            </a:r>
            <a:r>
              <a:rPr lang="en-US" dirty="0"/>
              <a:t>     </a:t>
            </a:r>
          </a:p>
        </p:txBody>
      </p:sp>
      <p:sp>
        <p:nvSpPr>
          <p:cNvPr id="8" name="Google Shape;467;p41">
            <a:extLst>
              <a:ext uri="{FF2B5EF4-FFF2-40B4-BE49-F238E27FC236}">
                <a16:creationId xmlns:a16="http://schemas.microsoft.com/office/drawing/2014/main" id="{447C803D-05A6-4D69-A7E1-4EAD9CAC3DD8}"/>
              </a:ext>
            </a:extLst>
          </p:cNvPr>
          <p:cNvSpPr/>
          <p:nvPr/>
        </p:nvSpPr>
        <p:spPr>
          <a:xfrm>
            <a:off x="239347" y="156750"/>
            <a:ext cx="1944466" cy="1884218"/>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1;p41">
            <a:extLst>
              <a:ext uri="{FF2B5EF4-FFF2-40B4-BE49-F238E27FC236}">
                <a16:creationId xmlns:a16="http://schemas.microsoft.com/office/drawing/2014/main" id="{06FF9515-41CF-4E18-9293-E334936EBCFC}"/>
              </a:ext>
            </a:extLst>
          </p:cNvPr>
          <p:cNvSpPr/>
          <p:nvPr/>
        </p:nvSpPr>
        <p:spPr>
          <a:xfrm>
            <a:off x="662482" y="507446"/>
            <a:ext cx="346481" cy="446525"/>
          </a:xfrm>
          <a:prstGeom prst="rect">
            <a:avLst/>
          </a:prstGeom>
        </p:spPr>
        <p:txBody>
          <a:bodyPr>
            <a:prstTxWarp prst="textPlain">
              <a:avLst/>
            </a:prstTxWarp>
          </a:bodyPr>
          <a:lstStyle/>
          <a:p>
            <a:pPr lvl="0" algn="ctr"/>
            <a:r>
              <a:rPr lang="es-AR" b="1" dirty="0">
                <a:solidFill>
                  <a:schemeClr val="lt1"/>
                </a:solidFill>
                <a:latin typeface="Raleway"/>
              </a:rPr>
              <a:t>P</a:t>
            </a:r>
            <a:endParaRPr b="1" i="0" dirty="0">
              <a:ln>
                <a:noFill/>
              </a:ln>
              <a:solidFill>
                <a:schemeClr val="lt1"/>
              </a:solidFill>
              <a:latin typeface="Raleway"/>
            </a:endParaRPr>
          </a:p>
        </p:txBody>
      </p:sp>
    </p:spTree>
    <p:extLst>
      <p:ext uri="{BB962C8B-B14F-4D97-AF65-F5344CB8AC3E}">
        <p14:creationId xmlns:p14="http://schemas.microsoft.com/office/powerpoint/2010/main" val="1226363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1110352"/>
            <a:ext cx="6462600" cy="3552300"/>
          </a:xfrm>
        </p:spPr>
        <p:txBody>
          <a:bodyPr/>
          <a:lstStyle/>
          <a:p>
            <a:pPr marL="114300" indent="0">
              <a:buNone/>
            </a:pPr>
            <a:r>
              <a:rPr lang="en-US" dirty="0"/>
              <a:t>Como se pudo apreciar, la correlación entre cantidad de habitantes y preseas obtenidas no está tan clara.</a:t>
            </a:r>
            <a:r>
              <a:rPr lang="es-ES" dirty="0"/>
              <a:t> </a:t>
            </a:r>
          </a:p>
          <a:p>
            <a:pPr marL="114300" indent="0">
              <a:buNone/>
            </a:pPr>
            <a:endParaRPr lang="es-ES" dirty="0"/>
          </a:p>
          <a:p>
            <a:pPr marL="114300" indent="0">
              <a:buNone/>
            </a:pPr>
            <a:r>
              <a:rPr lang="es-ES" dirty="0"/>
              <a:t>Introducida una variable de control (gasto en deporte por habitante) se observa una gran dispersión de la serie considerada.</a:t>
            </a:r>
            <a:endParaRPr lang="en-US" dirty="0"/>
          </a:p>
        </p:txBody>
      </p:sp>
      <p:sp>
        <p:nvSpPr>
          <p:cNvPr id="7" name="Google Shape;468;p41">
            <a:extLst>
              <a:ext uri="{FF2B5EF4-FFF2-40B4-BE49-F238E27FC236}">
                <a16:creationId xmlns:a16="http://schemas.microsoft.com/office/drawing/2014/main" id="{FDDBA3DE-A6DF-428A-91F7-93F7D1885737}"/>
              </a:ext>
            </a:extLst>
          </p:cNvPr>
          <p:cNvSpPr/>
          <p:nvPr/>
        </p:nvSpPr>
        <p:spPr>
          <a:xfrm rot="5400000">
            <a:off x="-572700" y="187350"/>
            <a:ext cx="1944000" cy="18828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2;p41">
            <a:extLst>
              <a:ext uri="{FF2B5EF4-FFF2-40B4-BE49-F238E27FC236}">
                <a16:creationId xmlns:a16="http://schemas.microsoft.com/office/drawing/2014/main" id="{175D6426-2892-4E3D-9564-0BF94366DD5C}"/>
              </a:ext>
            </a:extLst>
          </p:cNvPr>
          <p:cNvSpPr/>
          <p:nvPr/>
        </p:nvSpPr>
        <p:spPr>
          <a:xfrm>
            <a:off x="607797" y="492523"/>
            <a:ext cx="387675" cy="438805"/>
          </a:xfrm>
          <a:prstGeom prst="rect">
            <a:avLst/>
          </a:prstGeom>
        </p:spPr>
        <p:txBody>
          <a:bodyPr>
            <a:prstTxWarp prst="textPlain">
              <a:avLst/>
            </a:prstTxWarp>
          </a:bodyPr>
          <a:lstStyle/>
          <a:p>
            <a:pPr lvl="0" algn="ctr"/>
            <a:r>
              <a:rPr lang="es-AR" b="1" dirty="0">
                <a:solidFill>
                  <a:schemeClr val="lt1"/>
                </a:solidFill>
                <a:latin typeface="Raleway"/>
              </a:rPr>
              <a:t>D</a:t>
            </a:r>
            <a:endParaRPr b="1" i="0" dirty="0">
              <a:ln>
                <a:noFill/>
              </a:ln>
              <a:solidFill>
                <a:schemeClr val="lt1"/>
              </a:solidFill>
              <a:latin typeface="Raleway"/>
            </a:endParaRPr>
          </a:p>
        </p:txBody>
      </p:sp>
    </p:spTree>
    <p:extLst>
      <p:ext uri="{BB962C8B-B14F-4D97-AF65-F5344CB8AC3E}">
        <p14:creationId xmlns:p14="http://schemas.microsoft.com/office/powerpoint/2010/main" val="2156541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1110352"/>
            <a:ext cx="6462600" cy="3552300"/>
          </a:xfrm>
        </p:spPr>
        <p:txBody>
          <a:bodyPr/>
          <a:lstStyle/>
          <a:p>
            <a:pPr marL="114300" indent="0">
              <a:buNone/>
            </a:pPr>
            <a:r>
              <a:rPr lang="en-US" dirty="0"/>
              <a:t>La cantidad de medallas logradas mantendría una gran correlación con el factor organizador. </a:t>
            </a:r>
            <a:endParaRPr lang="es-ES" dirty="0"/>
          </a:p>
          <a:p>
            <a:pPr marL="114300" indent="0">
              <a:buNone/>
            </a:pPr>
            <a:endParaRPr lang="es-ES" dirty="0"/>
          </a:p>
          <a:p>
            <a:pPr marL="114300" indent="0">
              <a:buNone/>
            </a:pPr>
            <a:r>
              <a:rPr lang="en-US" dirty="0"/>
              <a:t>Pese a los límites de esta serie histórica, la misma nos brindaría un indicador de fuerza/debilidad del deporte de alto rendimiento de un país a lo largo del tiempo.</a:t>
            </a:r>
          </a:p>
        </p:txBody>
      </p:sp>
      <p:sp>
        <p:nvSpPr>
          <p:cNvPr id="7" name="Google Shape;470;p41">
            <a:extLst>
              <a:ext uri="{FF2B5EF4-FFF2-40B4-BE49-F238E27FC236}">
                <a16:creationId xmlns:a16="http://schemas.microsoft.com/office/drawing/2014/main" id="{B3D55154-9038-4934-A68A-1CDEBE418154}"/>
              </a:ext>
            </a:extLst>
          </p:cNvPr>
          <p:cNvSpPr/>
          <p:nvPr/>
        </p:nvSpPr>
        <p:spPr>
          <a:xfrm rot="-5400000">
            <a:off x="239580" y="-784650"/>
            <a:ext cx="1944000" cy="18828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3;p41">
            <a:extLst>
              <a:ext uri="{FF2B5EF4-FFF2-40B4-BE49-F238E27FC236}">
                <a16:creationId xmlns:a16="http://schemas.microsoft.com/office/drawing/2014/main" id="{E12DFF71-B637-43A5-A471-E95967A05602}"/>
              </a:ext>
            </a:extLst>
          </p:cNvPr>
          <p:cNvSpPr/>
          <p:nvPr/>
        </p:nvSpPr>
        <p:spPr>
          <a:xfrm>
            <a:off x="579404" y="313500"/>
            <a:ext cx="428005" cy="444672"/>
          </a:xfrm>
          <a:prstGeom prst="rect">
            <a:avLst/>
          </a:prstGeom>
        </p:spPr>
        <p:txBody>
          <a:bodyPr>
            <a:prstTxWarp prst="textPlain">
              <a:avLst/>
            </a:prstTxWarp>
          </a:bodyPr>
          <a:lstStyle/>
          <a:p>
            <a:pPr lvl="0" algn="ctr"/>
            <a:r>
              <a:rPr b="1" i="0" dirty="0">
                <a:ln>
                  <a:noFill/>
                </a:ln>
                <a:solidFill>
                  <a:schemeClr val="lt1"/>
                </a:solidFill>
                <a:latin typeface="Raleway"/>
              </a:rPr>
              <a:t>O</a:t>
            </a:r>
          </a:p>
        </p:txBody>
      </p:sp>
    </p:spTree>
    <p:extLst>
      <p:ext uri="{BB962C8B-B14F-4D97-AF65-F5344CB8AC3E}">
        <p14:creationId xmlns:p14="http://schemas.microsoft.com/office/powerpoint/2010/main" val="3292608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1110352"/>
            <a:ext cx="6462600" cy="3552300"/>
          </a:xfrm>
        </p:spPr>
        <p:txBody>
          <a:bodyPr/>
          <a:lstStyle/>
          <a:p>
            <a:pPr marL="114300" indent="0">
              <a:buNone/>
            </a:pPr>
            <a:r>
              <a:rPr lang="en-US" dirty="0"/>
              <a:t>El análisis de la influencia de la paridad de género en la obtención de medallas mostraría correlación positiva.</a:t>
            </a:r>
          </a:p>
          <a:p>
            <a:pPr marL="114300" indent="0">
              <a:buNone/>
            </a:pPr>
            <a:endParaRPr lang="en-US" dirty="0"/>
          </a:p>
          <a:p>
            <a:pPr marL="114300" indent="0">
              <a:buNone/>
            </a:pPr>
            <a:r>
              <a:rPr lang="en-US" dirty="0"/>
              <a:t>A medida que se introducen variables de control y se calculan promedios y porcentajes según géneros, los resultados avalarían el vínculo.   </a:t>
            </a:r>
            <a:endParaRPr lang="es-ES" dirty="0"/>
          </a:p>
        </p:txBody>
      </p:sp>
      <p:sp>
        <p:nvSpPr>
          <p:cNvPr id="7" name="Google Shape;469;p41">
            <a:extLst>
              <a:ext uri="{FF2B5EF4-FFF2-40B4-BE49-F238E27FC236}">
                <a16:creationId xmlns:a16="http://schemas.microsoft.com/office/drawing/2014/main" id="{96B96688-4281-4EDD-882C-BA6343CDC4C2}"/>
              </a:ext>
            </a:extLst>
          </p:cNvPr>
          <p:cNvSpPr/>
          <p:nvPr/>
        </p:nvSpPr>
        <p:spPr>
          <a:xfrm rot="10800000">
            <a:off x="-603300" y="-784650"/>
            <a:ext cx="1944000" cy="18828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4;p41">
            <a:extLst>
              <a:ext uri="{FF2B5EF4-FFF2-40B4-BE49-F238E27FC236}">
                <a16:creationId xmlns:a16="http://schemas.microsoft.com/office/drawing/2014/main" id="{A773B862-BB39-47BD-B86A-920BAA758D53}"/>
              </a:ext>
            </a:extLst>
          </p:cNvPr>
          <p:cNvSpPr/>
          <p:nvPr/>
        </p:nvSpPr>
        <p:spPr>
          <a:xfrm>
            <a:off x="580088" y="313500"/>
            <a:ext cx="365009" cy="438496"/>
          </a:xfrm>
          <a:prstGeom prst="rect">
            <a:avLst/>
          </a:prstGeom>
        </p:spPr>
        <p:txBody>
          <a:bodyPr>
            <a:prstTxWarp prst="textPlain">
              <a:avLst/>
            </a:prstTxWarp>
          </a:bodyPr>
          <a:lstStyle/>
          <a:p>
            <a:pPr lvl="0" algn="ctr"/>
            <a:r>
              <a:rPr lang="es-AR" b="1" dirty="0">
                <a:solidFill>
                  <a:schemeClr val="lt1"/>
                </a:solidFill>
                <a:latin typeface="Raleway"/>
              </a:rPr>
              <a:t>G</a:t>
            </a:r>
            <a:endParaRPr b="1" i="0" dirty="0">
              <a:ln>
                <a:noFill/>
              </a:ln>
              <a:solidFill>
                <a:schemeClr val="lt1"/>
              </a:solidFill>
              <a:latin typeface="Raleway"/>
            </a:endParaRPr>
          </a:p>
        </p:txBody>
      </p:sp>
    </p:spTree>
    <p:extLst>
      <p:ext uri="{BB962C8B-B14F-4D97-AF65-F5344CB8AC3E}">
        <p14:creationId xmlns:p14="http://schemas.microsoft.com/office/powerpoint/2010/main" val="2859784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593168"/>
            <a:ext cx="6462600" cy="3552300"/>
          </a:xfrm>
        </p:spPr>
        <p:txBody>
          <a:bodyPr/>
          <a:lstStyle/>
          <a:p>
            <a:pPr marL="114300" indent="0">
              <a:buNone/>
            </a:pPr>
            <a:r>
              <a:rPr lang="es-ES" dirty="0"/>
              <a:t>Metodológicamente el estudio requiere de la consolidación de los datos históricos para acceder a una nueva instancia de prueba de las conclusiones, así como de la inclusión del resto de países participantes del evento.</a:t>
            </a:r>
          </a:p>
          <a:p>
            <a:pPr marL="114300" indent="0">
              <a:buNone/>
            </a:pPr>
            <a:endParaRPr lang="es-ES" dirty="0"/>
          </a:p>
          <a:p>
            <a:pPr marL="114300" indent="0">
              <a:buNone/>
            </a:pPr>
            <a:r>
              <a:rPr lang="es-ES" dirty="0"/>
              <a:t>Otra herramienta interesante son los recortes de grupos según niveles clave. Podría pensarse también en la normalización de variables según datos sociodemográficos no incluidos en el presente.  </a:t>
            </a:r>
          </a:p>
          <a:p>
            <a:pPr marL="114300" indent="0">
              <a:buNone/>
            </a:pPr>
            <a:endParaRPr lang="es-ES" dirty="0"/>
          </a:p>
        </p:txBody>
      </p:sp>
      <p:pic>
        <p:nvPicPr>
          <p:cNvPr id="4" name="Gráfico 3" descr="Investigación">
            <a:extLst>
              <a:ext uri="{FF2B5EF4-FFF2-40B4-BE49-F238E27FC236}">
                <a16:creationId xmlns:a16="http://schemas.microsoft.com/office/drawing/2014/main" id="{6B1C7130-DA9D-4DBB-8ADB-C822985394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218" y="156750"/>
            <a:ext cx="872837" cy="872837"/>
          </a:xfrm>
          <a:prstGeom prst="rect">
            <a:avLst/>
          </a:prstGeom>
        </p:spPr>
      </p:pic>
    </p:spTree>
    <p:extLst>
      <p:ext uri="{BB962C8B-B14F-4D97-AF65-F5344CB8AC3E}">
        <p14:creationId xmlns:p14="http://schemas.microsoft.com/office/powerpoint/2010/main" val="1616132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Google Shape;119;p16">
            <a:extLst>
              <a:ext uri="{FF2B5EF4-FFF2-40B4-BE49-F238E27FC236}">
                <a16:creationId xmlns:a16="http://schemas.microsoft.com/office/drawing/2014/main" id="{BD258AA0-82D1-4BEE-8106-B854C1B96927}"/>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dirty="0"/>
              <a:t>Comentarios Finales</a:t>
            </a:r>
          </a:p>
        </p:txBody>
      </p:sp>
      <p:pic>
        <p:nvPicPr>
          <p:cNvPr id="6" name="Imagen 5">
            <a:extLst>
              <a:ext uri="{FF2B5EF4-FFF2-40B4-BE49-F238E27FC236}">
                <a16:creationId xmlns:a16="http://schemas.microsoft.com/office/drawing/2014/main" id="{8103627C-A809-4B20-B34B-46CA9EBDDF9A}"/>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3" name="Marcador de texto 2">
            <a:extLst>
              <a:ext uri="{FF2B5EF4-FFF2-40B4-BE49-F238E27FC236}">
                <a16:creationId xmlns:a16="http://schemas.microsoft.com/office/drawing/2014/main" id="{FE897EEF-D8D9-4115-AC69-63C3F806C762}"/>
              </a:ext>
            </a:extLst>
          </p:cNvPr>
          <p:cNvSpPr>
            <a:spLocks noGrp="1"/>
          </p:cNvSpPr>
          <p:nvPr>
            <p:ph type="body" idx="1"/>
          </p:nvPr>
        </p:nvSpPr>
        <p:spPr>
          <a:xfrm>
            <a:off x="1340700" y="1110352"/>
            <a:ext cx="6462600" cy="3552300"/>
          </a:xfrm>
        </p:spPr>
        <p:txBody>
          <a:bodyPr/>
          <a:lstStyle/>
          <a:p>
            <a:pPr marL="114300" indent="0">
              <a:buNone/>
            </a:pPr>
            <a:r>
              <a:rPr lang="es-ES" dirty="0"/>
              <a:t>El caso de la Argentina queda de esta manera contextualizado a la luz de los datos.</a:t>
            </a:r>
          </a:p>
          <a:p>
            <a:pPr marL="114300" indent="0">
              <a:buNone/>
            </a:pPr>
            <a:endParaRPr lang="es-ES" dirty="0"/>
          </a:p>
          <a:p>
            <a:pPr marL="114300" indent="0">
              <a:buNone/>
            </a:pPr>
            <a:r>
              <a:rPr lang="es-ES" dirty="0"/>
              <a:t>El estudio se vuelve en este punto una hoja de ruta para quienes se hacían la misma pregunta que su autor: </a:t>
            </a:r>
            <a:r>
              <a:rPr lang="en-US" dirty="0"/>
              <a:t>¿</a:t>
            </a:r>
            <a:r>
              <a:rPr lang="es-ES" dirty="0"/>
              <a:t>Por qué Argentina no logra tanta cantidad de medallas en las olimpíadas? </a:t>
            </a:r>
          </a:p>
          <a:p>
            <a:pPr marL="114300" indent="0">
              <a:buNone/>
            </a:pPr>
            <a:endParaRPr lang="es-ES" dirty="0"/>
          </a:p>
          <a:p>
            <a:pPr marL="114300" indent="0">
              <a:buNone/>
            </a:pPr>
            <a:endParaRPr lang="es-ES" dirty="0"/>
          </a:p>
          <a:p>
            <a:pPr marL="114300" indent="0">
              <a:buNone/>
            </a:pPr>
            <a:endParaRPr lang="es-ES" dirty="0"/>
          </a:p>
          <a:p>
            <a:pPr marL="114300" indent="0">
              <a:buNone/>
            </a:pPr>
            <a:endParaRPr lang="es-ES" dirty="0"/>
          </a:p>
        </p:txBody>
      </p:sp>
      <p:pic>
        <p:nvPicPr>
          <p:cNvPr id="4" name="Imagen 3">
            <a:extLst>
              <a:ext uri="{FF2B5EF4-FFF2-40B4-BE49-F238E27FC236}">
                <a16:creationId xmlns:a16="http://schemas.microsoft.com/office/drawing/2014/main" id="{AF43F31F-0F5D-432E-8534-2F04F1E2DFE3}"/>
              </a:ext>
            </a:extLst>
          </p:cNvPr>
          <p:cNvPicPr>
            <a:picLocks noChangeAspect="1"/>
          </p:cNvPicPr>
          <p:nvPr/>
        </p:nvPicPr>
        <p:blipFill>
          <a:blip r:embed="rId4"/>
          <a:stretch>
            <a:fillRect/>
          </a:stretch>
        </p:blipFill>
        <p:spPr>
          <a:xfrm>
            <a:off x="377536" y="153522"/>
            <a:ext cx="1250373" cy="781483"/>
          </a:xfrm>
          <a:prstGeom prst="rect">
            <a:avLst/>
          </a:prstGeom>
        </p:spPr>
      </p:pic>
    </p:spTree>
    <p:extLst>
      <p:ext uri="{BB962C8B-B14F-4D97-AF65-F5344CB8AC3E}">
        <p14:creationId xmlns:p14="http://schemas.microsoft.com/office/powerpoint/2010/main" val="1615531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pic>
        <p:nvPicPr>
          <p:cNvPr id="3" name="Imagen 2">
            <a:extLst>
              <a:ext uri="{FF2B5EF4-FFF2-40B4-BE49-F238E27FC236}">
                <a16:creationId xmlns:a16="http://schemas.microsoft.com/office/drawing/2014/main" id="{E2AD6FFD-24EF-4765-9100-8E361A3E2472}"/>
              </a:ext>
            </a:extLst>
          </p:cNvPr>
          <p:cNvPicPr>
            <a:picLocks noChangeAspect="1"/>
          </p:cNvPicPr>
          <p:nvPr/>
        </p:nvPicPr>
        <p:blipFill>
          <a:blip r:embed="rId4"/>
          <a:stretch>
            <a:fillRect/>
          </a:stretch>
        </p:blipFill>
        <p:spPr>
          <a:xfrm>
            <a:off x="3275" y="0"/>
            <a:ext cx="9137450" cy="5082363"/>
          </a:xfrm>
          <a:prstGeom prst="rect">
            <a:avLst/>
          </a:prstGeom>
          <a:ln>
            <a:noFill/>
          </a:ln>
          <a:effectLst/>
          <a:scene3d>
            <a:camera prst="orthographicFront">
              <a:rot lat="0" lon="0" rev="0"/>
            </a:camera>
            <a:lightRig rig="glow" dir="t">
              <a:rot lat="0" lon="0" rev="14100000"/>
            </a:lightRig>
          </a:scene3d>
          <a:sp3d prstMaterial="softEdge">
            <a:bevelT w="127000" prst="artDeco"/>
          </a:sp3d>
        </p:spPr>
      </p:pic>
      <p:sp>
        <p:nvSpPr>
          <p:cNvPr id="169" name="Google Shape;169;p22"/>
          <p:cNvSpPr/>
          <p:nvPr/>
        </p:nvSpPr>
        <p:spPr>
          <a:xfrm>
            <a:off x="0" y="3387436"/>
            <a:ext cx="7114309" cy="105685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txBox="1">
            <a:spLocks noGrp="1"/>
          </p:cNvSpPr>
          <p:nvPr>
            <p:ph type="title" idx="4294967295"/>
          </p:nvPr>
        </p:nvSpPr>
        <p:spPr>
          <a:xfrm>
            <a:off x="106631" y="3449934"/>
            <a:ext cx="5796000" cy="55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¿Qué opinas?</a:t>
            </a:r>
            <a:endParaRPr dirty="0"/>
          </a:p>
        </p:txBody>
      </p:sp>
      <p:sp>
        <p:nvSpPr>
          <p:cNvPr id="171" name="Google Shape;171;p22"/>
          <p:cNvSpPr txBox="1">
            <a:spLocks noGrp="1"/>
          </p:cNvSpPr>
          <p:nvPr>
            <p:ph type="body" idx="4294967295"/>
          </p:nvPr>
        </p:nvSpPr>
        <p:spPr>
          <a:xfrm>
            <a:off x="106631" y="3795735"/>
            <a:ext cx="7057694" cy="64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dirty="0"/>
              <a:t>Escribime a: </a:t>
            </a:r>
            <a:r>
              <a:rPr lang="en-US" sz="2200" dirty="0">
                <a:hlinkClick r:id="rId5"/>
              </a:rPr>
              <a:t>https://www.linkedin.com/in/julian-horvath/</a:t>
            </a:r>
            <a:endParaRPr sz="2200" dirty="0"/>
          </a:p>
        </p:txBody>
      </p:sp>
      <p:sp>
        <p:nvSpPr>
          <p:cNvPr id="172" name="Google Shape;172;p22"/>
          <p:cNvSpPr/>
          <p:nvPr/>
        </p:nvSpPr>
        <p:spPr>
          <a:xfrm>
            <a:off x="0" y="4444375"/>
            <a:ext cx="9240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924117" y="4444375"/>
            <a:ext cx="64284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1340700" y="759575"/>
            <a:ext cx="6462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Estimaciones Presupuestarias</a:t>
            </a:r>
            <a:endParaRPr dirty="0"/>
          </a:p>
        </p:txBody>
      </p:sp>
      <p:sp>
        <p:nvSpPr>
          <p:cNvPr id="153" name="Google Shape;153;p20"/>
          <p:cNvSpPr txBox="1">
            <a:spLocks noGrp="1"/>
          </p:cNvSpPr>
          <p:nvPr>
            <p:ph type="body" idx="1"/>
          </p:nvPr>
        </p:nvSpPr>
        <p:spPr>
          <a:xfrm>
            <a:off x="3162705" y="2049582"/>
            <a:ext cx="2800969" cy="138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b="1" dirty="0"/>
              <a:t>Promedio Euro/Dólar</a:t>
            </a:r>
            <a:endParaRPr sz="2000" b="1" dirty="0"/>
          </a:p>
          <a:p>
            <a:pPr marL="0" lvl="0" indent="0" algn="just" rtl="0">
              <a:spcBef>
                <a:spcPts val="600"/>
              </a:spcBef>
              <a:spcAft>
                <a:spcPts val="0"/>
              </a:spcAft>
              <a:buNone/>
            </a:pPr>
            <a:r>
              <a:rPr lang="en" dirty="0"/>
              <a:t>Los presupuestos en deporte de las naciones europeas fueron convertidos al promedio de cada año de la paridad </a:t>
            </a:r>
            <a:endParaRPr dirty="0"/>
          </a:p>
        </p:txBody>
      </p:sp>
      <p:sp>
        <p:nvSpPr>
          <p:cNvPr id="154" name="Google Shape;154;p20"/>
          <p:cNvSpPr txBox="1">
            <a:spLocks noGrp="1"/>
          </p:cNvSpPr>
          <p:nvPr>
            <p:ph type="body" idx="2"/>
          </p:nvPr>
        </p:nvSpPr>
        <p:spPr>
          <a:xfrm>
            <a:off x="6124101" y="2052605"/>
            <a:ext cx="2647019" cy="138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b="1" dirty="0"/>
              <a:t>Promedio Dólar/Ars.</a:t>
            </a:r>
            <a:endParaRPr sz="2000" b="1" dirty="0"/>
          </a:p>
          <a:p>
            <a:pPr marL="0" lvl="0" indent="0" algn="just" rtl="0">
              <a:spcBef>
                <a:spcPts val="600"/>
              </a:spcBef>
              <a:spcAft>
                <a:spcPts val="0"/>
              </a:spcAft>
              <a:buNone/>
            </a:pPr>
            <a:r>
              <a:rPr lang="en" dirty="0"/>
              <a:t>El presupuesto en deporte argentino fue convertido al promedio de cada a</a:t>
            </a:r>
            <a:r>
              <a:rPr lang="es-AR" dirty="0"/>
              <a:t>ño </a:t>
            </a:r>
            <a:r>
              <a:rPr lang="en" dirty="0"/>
              <a:t>de la paridad</a:t>
            </a:r>
            <a:endParaRPr dirty="0"/>
          </a:p>
        </p:txBody>
      </p:sp>
      <p:pic>
        <p:nvPicPr>
          <p:cNvPr id="7" name="Imagen 6">
            <a:extLst>
              <a:ext uri="{FF2B5EF4-FFF2-40B4-BE49-F238E27FC236}">
                <a16:creationId xmlns:a16="http://schemas.microsoft.com/office/drawing/2014/main" id="{A4154583-F2F8-4A48-B477-6DBA0FCF567C}"/>
              </a:ext>
            </a:extLst>
          </p:cNvPr>
          <p:cNvPicPr>
            <a:picLocks noChangeAspect="1"/>
          </p:cNvPicPr>
          <p:nvPr/>
        </p:nvPicPr>
        <p:blipFill>
          <a:blip r:embed="rId3"/>
          <a:stretch>
            <a:fillRect/>
          </a:stretch>
        </p:blipFill>
        <p:spPr>
          <a:xfrm>
            <a:off x="7932420" y="4502266"/>
            <a:ext cx="1066800" cy="492506"/>
          </a:xfrm>
          <a:prstGeom prst="rect">
            <a:avLst/>
          </a:prstGeom>
        </p:spPr>
      </p:pic>
      <p:sp>
        <p:nvSpPr>
          <p:cNvPr id="8" name="Google Shape;119;p16">
            <a:extLst>
              <a:ext uri="{FF2B5EF4-FFF2-40B4-BE49-F238E27FC236}">
                <a16:creationId xmlns:a16="http://schemas.microsoft.com/office/drawing/2014/main" id="{2D9B4C0C-4DED-4AE9-BE2A-DB7509A38AF5}"/>
              </a:ext>
            </a:extLst>
          </p:cNvPr>
          <p:cNvSpPr txBox="1">
            <a:spLocks noGrp="1"/>
          </p:cNvSpPr>
          <p:nvPr>
            <p:ph type="sldNum" idx="12"/>
          </p:nvPr>
        </p:nvSpPr>
        <p:spPr>
          <a:xfrm>
            <a:off x="0" y="0"/>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1</a:t>
            </a:r>
            <a:endParaRPr sz="2000" dirty="0"/>
          </a:p>
        </p:txBody>
      </p:sp>
      <p:sp>
        <p:nvSpPr>
          <p:cNvPr id="11" name="Google Shape;154;p20">
            <a:extLst>
              <a:ext uri="{FF2B5EF4-FFF2-40B4-BE49-F238E27FC236}">
                <a16:creationId xmlns:a16="http://schemas.microsoft.com/office/drawing/2014/main" id="{C927ADB2-0BB2-43E0-A983-152B1520F065}"/>
              </a:ext>
            </a:extLst>
          </p:cNvPr>
          <p:cNvSpPr txBox="1">
            <a:spLocks/>
          </p:cNvSpPr>
          <p:nvPr/>
        </p:nvSpPr>
        <p:spPr>
          <a:xfrm>
            <a:off x="242911" y="2049582"/>
            <a:ext cx="2812305" cy="138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accent6"/>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ctr">
              <a:buFont typeface="Lato"/>
              <a:buNone/>
            </a:pPr>
            <a:r>
              <a:rPr lang="es-AR" sz="2000" b="1" dirty="0"/>
              <a:t>Periodo escogido</a:t>
            </a:r>
          </a:p>
          <a:p>
            <a:pPr marL="0" indent="0" algn="just">
              <a:buFont typeface="Lato"/>
              <a:buNone/>
            </a:pPr>
            <a:r>
              <a:rPr lang="es-AR" dirty="0"/>
              <a:t>El recorte temporal corresponde a los años considerados clave entre un JJOO y otro, excluyendo el contexto de la pandemia </a:t>
            </a:r>
          </a:p>
        </p:txBody>
      </p:sp>
      <p:cxnSp>
        <p:nvCxnSpPr>
          <p:cNvPr id="5" name="Conector recto 4">
            <a:extLst>
              <a:ext uri="{FF2B5EF4-FFF2-40B4-BE49-F238E27FC236}">
                <a16:creationId xmlns:a16="http://schemas.microsoft.com/office/drawing/2014/main" id="{AFE25161-1A9B-4103-8F50-9FC6AC0B6B7C}"/>
              </a:ext>
            </a:extLst>
          </p:cNvPr>
          <p:cNvCxnSpPr>
            <a:cxnSpLocks/>
          </p:cNvCxnSpPr>
          <p:nvPr/>
        </p:nvCxnSpPr>
        <p:spPr>
          <a:xfrm>
            <a:off x="3108960" y="2125980"/>
            <a:ext cx="0" cy="4967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21947F14-818C-475B-B97F-E1A76577731D}"/>
              </a:ext>
            </a:extLst>
          </p:cNvPr>
          <p:cNvCxnSpPr>
            <a:cxnSpLocks/>
          </p:cNvCxnSpPr>
          <p:nvPr/>
        </p:nvCxnSpPr>
        <p:spPr>
          <a:xfrm>
            <a:off x="6025825" y="2125980"/>
            <a:ext cx="0" cy="49671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19"/>
          <p:cNvSpPr txBox="1">
            <a:spLocks noGrp="1"/>
          </p:cNvSpPr>
          <p:nvPr>
            <p:ph type="title"/>
          </p:nvPr>
        </p:nvSpPr>
        <p:spPr>
          <a:xfrm>
            <a:off x="1340700" y="720338"/>
            <a:ext cx="6462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Estimaciones Presupuestarias</a:t>
            </a:r>
            <a:endParaRPr dirty="0"/>
          </a:p>
        </p:txBody>
      </p:sp>
      <p:sp>
        <p:nvSpPr>
          <p:cNvPr id="146" name="Google Shape;146;p19"/>
          <p:cNvSpPr txBox="1">
            <a:spLocks noGrp="1"/>
          </p:cNvSpPr>
          <p:nvPr>
            <p:ph type="body" idx="2"/>
          </p:nvPr>
        </p:nvSpPr>
        <p:spPr>
          <a:xfrm>
            <a:off x="893700" y="4099351"/>
            <a:ext cx="3136800" cy="56052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Fuente: Investing.com</a:t>
            </a:r>
            <a:endParaRPr sz="1400" dirty="0"/>
          </a:p>
        </p:txBody>
      </p:sp>
      <p:pic>
        <p:nvPicPr>
          <p:cNvPr id="2" name="Imagen 1">
            <a:extLst>
              <a:ext uri="{FF2B5EF4-FFF2-40B4-BE49-F238E27FC236}">
                <a16:creationId xmlns:a16="http://schemas.microsoft.com/office/drawing/2014/main" id="{31AB96B6-C578-46BE-BE11-CEAC963EE169}"/>
              </a:ext>
            </a:extLst>
          </p:cNvPr>
          <p:cNvPicPr>
            <a:picLocks noChangeAspect="1"/>
          </p:cNvPicPr>
          <p:nvPr/>
        </p:nvPicPr>
        <p:blipFill>
          <a:blip r:embed="rId3"/>
          <a:stretch>
            <a:fillRect/>
          </a:stretch>
        </p:blipFill>
        <p:spPr>
          <a:xfrm>
            <a:off x="1909563" y="2058836"/>
            <a:ext cx="5324874" cy="563880"/>
          </a:xfrm>
          <a:prstGeom prst="rect">
            <a:avLst/>
          </a:prstGeom>
          <a:ln>
            <a:noFill/>
          </a:ln>
          <a:effectLst>
            <a:outerShdw blurRad="190500" algn="tl" rotWithShape="0">
              <a:srgbClr val="000000">
                <a:alpha val="70000"/>
              </a:srgbClr>
            </a:outerShdw>
          </a:effectLst>
        </p:spPr>
      </p:pic>
      <p:pic>
        <p:nvPicPr>
          <p:cNvPr id="5" name="Imagen 4">
            <a:extLst>
              <a:ext uri="{FF2B5EF4-FFF2-40B4-BE49-F238E27FC236}">
                <a16:creationId xmlns:a16="http://schemas.microsoft.com/office/drawing/2014/main" id="{7179B25F-CAA8-41CC-A32C-540ECBB4BD7F}"/>
              </a:ext>
            </a:extLst>
          </p:cNvPr>
          <p:cNvPicPr>
            <a:picLocks noChangeAspect="1"/>
          </p:cNvPicPr>
          <p:nvPr/>
        </p:nvPicPr>
        <p:blipFill>
          <a:blip r:embed="rId4"/>
          <a:stretch>
            <a:fillRect/>
          </a:stretch>
        </p:blipFill>
        <p:spPr>
          <a:xfrm>
            <a:off x="1909563" y="2927764"/>
            <a:ext cx="5324874" cy="563880"/>
          </a:xfrm>
          <a:prstGeom prst="rect">
            <a:avLst/>
          </a:prstGeom>
          <a:ln>
            <a:noFill/>
          </a:ln>
          <a:effectLst>
            <a:outerShdw blurRad="190500" algn="tl" rotWithShape="0">
              <a:srgbClr val="000000">
                <a:alpha val="70000"/>
              </a:srgbClr>
            </a:outerShdw>
          </a:effectLst>
        </p:spPr>
      </p:pic>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5"/>
          <a:stretch>
            <a:fillRect/>
          </a:stretch>
        </p:blipFill>
        <p:spPr>
          <a:xfrm>
            <a:off x="7932420" y="4502266"/>
            <a:ext cx="1066800" cy="4925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9" name="Imagen 8">
            <a:extLst>
              <a:ext uri="{FF2B5EF4-FFF2-40B4-BE49-F238E27FC236}">
                <a16:creationId xmlns:a16="http://schemas.microsoft.com/office/drawing/2014/main" id="{61B3F307-6077-4DAC-9F6C-70659F035D30}"/>
              </a:ext>
            </a:extLst>
          </p:cNvPr>
          <p:cNvPicPr>
            <a:picLocks noChangeAspect="1"/>
          </p:cNvPicPr>
          <p:nvPr/>
        </p:nvPicPr>
        <p:blipFill>
          <a:blip r:embed="rId3"/>
          <a:stretch>
            <a:fillRect/>
          </a:stretch>
        </p:blipFill>
        <p:spPr>
          <a:xfrm>
            <a:off x="0" y="0"/>
            <a:ext cx="9144000" cy="5143500"/>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406950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19"/>
          <p:cNvSpPr txBox="1">
            <a:spLocks noGrp="1"/>
          </p:cNvSpPr>
          <p:nvPr>
            <p:ph type="title"/>
          </p:nvPr>
        </p:nvSpPr>
        <p:spPr>
          <a:xfrm>
            <a:off x="1340700" y="720338"/>
            <a:ext cx="6462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Estimaciones Presupuestarias</a:t>
            </a:r>
            <a:endParaRPr dirty="0"/>
          </a:p>
        </p:txBody>
      </p:sp>
      <p:sp>
        <p:nvSpPr>
          <p:cNvPr id="146" name="Google Shape;146;p19"/>
          <p:cNvSpPr txBox="1">
            <a:spLocks noGrp="1"/>
          </p:cNvSpPr>
          <p:nvPr>
            <p:ph type="body" idx="2"/>
          </p:nvPr>
        </p:nvSpPr>
        <p:spPr>
          <a:xfrm>
            <a:off x="893698" y="3975451"/>
            <a:ext cx="6017465" cy="89542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Fuente: Elaboraci</a:t>
            </a:r>
            <a:r>
              <a:rPr lang="es-AR" sz="1400" dirty="0"/>
              <a:t>ón propia en base a Eurostat e Infocielo</a:t>
            </a:r>
          </a:p>
          <a:p>
            <a:pPr marL="0" lvl="0" indent="0" algn="l" rtl="0">
              <a:spcBef>
                <a:spcPts val="600"/>
              </a:spcBef>
              <a:spcAft>
                <a:spcPts val="0"/>
              </a:spcAft>
              <a:buNone/>
            </a:pPr>
            <a:r>
              <a:rPr lang="es-AR" sz="1200" dirty="0">
                <a:hlinkClick r:id="rId3" action="ppaction://hlinkfile"/>
              </a:rPr>
              <a:t>https://infocielo.com/deportes/argentina/presupuesto-2019-crisis-y-recorte-del-gobierno-deportes-n283329</a:t>
            </a:r>
            <a:endParaRPr lang="es-AR" sz="1200" dirty="0"/>
          </a:p>
        </p:txBody>
      </p:sp>
      <p:sp>
        <p:nvSpPr>
          <p:cNvPr id="10" name="Google Shape;119;p16">
            <a:extLst>
              <a:ext uri="{FF2B5EF4-FFF2-40B4-BE49-F238E27FC236}">
                <a16:creationId xmlns:a16="http://schemas.microsoft.com/office/drawing/2014/main" id="{80876F7A-6F55-41A1-BBC6-8C91291413B5}"/>
              </a:ext>
            </a:extLst>
          </p:cNvPr>
          <p:cNvSpPr txBox="1">
            <a:spLocks/>
          </p:cNvSpPr>
          <p:nvPr/>
        </p:nvSpPr>
        <p:spPr>
          <a:xfrm>
            <a:off x="0" y="0"/>
            <a:ext cx="91440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algn="ctr"/>
            <a:r>
              <a:rPr lang="en" sz="2000"/>
              <a:t>1</a:t>
            </a:r>
            <a:endParaRPr lang="en" sz="2000" dirty="0"/>
          </a:p>
        </p:txBody>
      </p:sp>
      <p:pic>
        <p:nvPicPr>
          <p:cNvPr id="12" name="Imagen 11">
            <a:extLst>
              <a:ext uri="{FF2B5EF4-FFF2-40B4-BE49-F238E27FC236}">
                <a16:creationId xmlns:a16="http://schemas.microsoft.com/office/drawing/2014/main" id="{79634E15-C97A-4621-817D-998A5776370C}"/>
              </a:ext>
            </a:extLst>
          </p:cNvPr>
          <p:cNvPicPr>
            <a:picLocks noChangeAspect="1"/>
          </p:cNvPicPr>
          <p:nvPr/>
        </p:nvPicPr>
        <p:blipFill>
          <a:blip r:embed="rId4"/>
          <a:stretch>
            <a:fillRect/>
          </a:stretch>
        </p:blipFill>
        <p:spPr>
          <a:xfrm>
            <a:off x="7932420" y="4502266"/>
            <a:ext cx="1066800" cy="492506"/>
          </a:xfrm>
          <a:prstGeom prst="rect">
            <a:avLst/>
          </a:prstGeom>
        </p:spPr>
      </p:pic>
      <p:pic>
        <p:nvPicPr>
          <p:cNvPr id="3" name="Imagen 2">
            <a:extLst>
              <a:ext uri="{FF2B5EF4-FFF2-40B4-BE49-F238E27FC236}">
                <a16:creationId xmlns:a16="http://schemas.microsoft.com/office/drawing/2014/main" id="{6DF1D58D-FA15-48D4-8A23-5669537DBC9C}"/>
              </a:ext>
            </a:extLst>
          </p:cNvPr>
          <p:cNvPicPr>
            <a:picLocks noChangeAspect="1"/>
          </p:cNvPicPr>
          <p:nvPr/>
        </p:nvPicPr>
        <p:blipFill>
          <a:blip r:embed="rId5"/>
          <a:stretch>
            <a:fillRect/>
          </a:stretch>
        </p:blipFill>
        <p:spPr>
          <a:xfrm>
            <a:off x="1291590" y="2019394"/>
            <a:ext cx="6560820" cy="163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4492060"/>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1554</TotalTime>
  <Words>2122</Words>
  <Application>Microsoft Office PowerPoint</Application>
  <PresentationFormat>Presentación en pantalla (16:9)</PresentationFormat>
  <Paragraphs>443</Paragraphs>
  <Slides>57</Slides>
  <Notes>57</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65" baseType="lpstr">
      <vt:lpstr>Arial</vt:lpstr>
      <vt:lpstr>Wingdings</vt:lpstr>
      <vt:lpstr>Raleway</vt:lpstr>
      <vt:lpstr>Lato</vt:lpstr>
      <vt:lpstr>Montserrat</vt:lpstr>
      <vt:lpstr>Calibri</vt:lpstr>
      <vt:lpstr>Antonio template</vt:lpstr>
      <vt:lpstr>Worksheet</vt:lpstr>
      <vt:lpstr>¿Por qué algunos países logran mayor cantidad de medallas?</vt:lpstr>
      <vt:lpstr>Observaciones Metodológicas</vt:lpstr>
      <vt:lpstr>Cantidad de Medallas  Tokyo 2020</vt:lpstr>
      <vt:lpstr>4 factores de análisis</vt:lpstr>
      <vt:lpstr>1. Presupuesto Deportivo</vt:lpstr>
      <vt:lpstr>Estimaciones Presupuestarias</vt:lpstr>
      <vt:lpstr>Estimaciones Presupuestarias</vt:lpstr>
      <vt:lpstr>Presentación de PowerPoint</vt:lpstr>
      <vt:lpstr>Estimaciones Presupuestarias</vt:lpstr>
      <vt:lpstr>Presentación de PowerPoint</vt:lpstr>
      <vt:lpstr>Presentación de PowerPoint</vt:lpstr>
      <vt:lpstr>Presentación de PowerPoint</vt:lpstr>
      <vt:lpstr>Presentación de PowerPoint</vt:lpstr>
      <vt:lpstr>Presentación de PowerPoint</vt:lpstr>
      <vt:lpstr>Análisis</vt:lpstr>
      <vt:lpstr>Análisis</vt:lpstr>
      <vt:lpstr>Análisis</vt:lpstr>
      <vt:lpstr>2. Demografía</vt:lpstr>
      <vt:lpstr>Presentación de PowerPoint</vt:lpstr>
      <vt:lpstr>Presentación de PowerPoint</vt:lpstr>
      <vt:lpstr>Presentación de PowerPoint</vt:lpstr>
      <vt:lpstr>Presentación de PowerPoint</vt:lpstr>
      <vt:lpstr>Análisis</vt:lpstr>
      <vt:lpstr>Análisis</vt:lpstr>
      <vt:lpstr>Bonus Track</vt:lpstr>
      <vt:lpstr>Presentación de PowerPoint</vt:lpstr>
      <vt:lpstr>Presentación de PowerPoint</vt:lpstr>
      <vt:lpstr>Análisis</vt:lpstr>
      <vt:lpstr>3. Organizador</vt:lpstr>
      <vt:lpstr>Presentación de PowerPoint</vt:lpstr>
      <vt:lpstr>Presentación de PowerPoint</vt:lpstr>
      <vt:lpstr>Presentación de PowerPoint</vt:lpstr>
      <vt:lpstr>Análisis</vt:lpstr>
      <vt:lpstr>Presentación de PowerPoint</vt:lpstr>
      <vt:lpstr>Análisis</vt:lpstr>
      <vt:lpstr>4. Paridad de Género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vt:lpstr>
      <vt:lpstr>Bonus Track</vt:lpstr>
      <vt:lpstr>Presentación de PowerPoint</vt:lpstr>
      <vt:lpstr>Presentación de PowerPoint</vt:lpstr>
      <vt:lpstr>Presentación de PowerPoint</vt:lpstr>
      <vt:lpstr>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opinas?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 qué algunos países logran mayor cantidad de medallas?</dc:title>
  <cp:lastModifiedBy>julian horvath</cp:lastModifiedBy>
  <cp:revision>80</cp:revision>
  <dcterms:modified xsi:type="dcterms:W3CDTF">2021-09-09T22:05:11Z</dcterms:modified>
</cp:coreProperties>
</file>